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0.76700000000000002</c:v>
                </c:pt>
                <c:pt idx="1">
                  <c:v>0.13500000000000001</c:v>
                </c:pt>
                <c:pt idx="2">
                  <c:v>9.8000000000000004E-2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08384"/>
        <c:axId val="4611072"/>
      </c:barChart>
      <c:catAx>
        <c:axId val="460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611072"/>
        <c:crosses val="autoZero"/>
        <c:auto val="1"/>
        <c:lblAlgn val="ctr"/>
        <c:lblOffset val="100"/>
        <c:noMultiLvlLbl val="0"/>
      </c:catAx>
      <c:valAx>
        <c:axId val="46110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460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Нормативно-правовое обеспечение</c:v>
                </c:pt>
                <c:pt idx="1">
                  <c:v>Организационно-методическое обеспечение</c:v>
                </c:pt>
                <c:pt idx="2">
                  <c:v>Финансовое обеспечение</c:v>
                </c:pt>
                <c:pt idx="3">
                  <c:v>Материально-техническое обеспечение</c:v>
                </c:pt>
                <c:pt idx="4">
                  <c:v>Кадровые ресурсы</c:v>
                </c:pt>
                <c:pt idx="5">
                  <c:v>Стратегическое видение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0.47099999999999997</c:v>
                </c:pt>
                <c:pt idx="1">
                  <c:v>0.28799999999999998</c:v>
                </c:pt>
                <c:pt idx="2">
                  <c:v>0.496</c:v>
                </c:pt>
                <c:pt idx="3">
                  <c:v>0.28699999999999998</c:v>
                </c:pt>
                <c:pt idx="4">
                  <c:v>0.29599999999999999</c:v>
                </c:pt>
                <c:pt idx="5">
                  <c:v>0.22</c:v>
                </c:pt>
                <c:pt idx="6">
                  <c:v>0.14099999999999999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0628224"/>
        <c:axId val="40629760"/>
      </c:barChart>
      <c:catAx>
        <c:axId val="406282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0629760"/>
        <c:crosses val="autoZero"/>
        <c:auto val="1"/>
        <c:lblAlgn val="ctr"/>
        <c:lblOffset val="100"/>
        <c:noMultiLvlLbl val="0"/>
      </c:catAx>
      <c:valAx>
        <c:axId val="40629760"/>
        <c:scaling>
          <c:orientation val="minMax"/>
        </c:scaling>
        <c:delete val="1"/>
        <c:axPos val="b"/>
        <c:majorGridlines/>
        <c:numFmt formatCode="0.00%" sourceLinked="1"/>
        <c:majorTickMark val="none"/>
        <c:minorTickMark val="none"/>
        <c:tickLblPos val="nextTo"/>
        <c:crossAx val="4062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Специализированные интернет-порталы</c:v>
                </c:pt>
                <c:pt idx="1">
                  <c:v>Страницы и авторские колонки в отечественных популярных Интернет СМИ</c:v>
                </c:pt>
                <c:pt idx="2">
                  <c:v>Страницы в зарубежных популярных Интернет СМИ</c:v>
                </c:pt>
                <c:pt idx="3">
                  <c:v>Официальные сайты, переведенные на иностранных языках</c:v>
                </c:pt>
                <c:pt idx="4">
                  <c:v>Блоги</c:v>
                </c:pt>
                <c:pt idx="5">
                  <c:v>Страницы и паблики в социальных сетях</c:v>
                </c:pt>
                <c:pt idx="6">
                  <c:v>Затрудняюсь ответить</c:v>
                </c:pt>
                <c:pt idx="7">
                  <c:v>Все вышеперечисленное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0.53300000000000003</c:v>
                </c:pt>
                <c:pt idx="1">
                  <c:v>0.34499999999999997</c:v>
                </c:pt>
                <c:pt idx="2">
                  <c:v>0.24199999999999999</c:v>
                </c:pt>
                <c:pt idx="3">
                  <c:v>0.23599999999999999</c:v>
                </c:pt>
                <c:pt idx="4">
                  <c:v>0.33600000000000002</c:v>
                </c:pt>
                <c:pt idx="5">
                  <c:v>0.39300000000000002</c:v>
                </c:pt>
                <c:pt idx="6">
                  <c:v>0.09</c:v>
                </c:pt>
                <c:pt idx="7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93475584"/>
        <c:axId val="93479296"/>
      </c:barChart>
      <c:catAx>
        <c:axId val="934755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3479296"/>
        <c:crosses val="autoZero"/>
        <c:auto val="1"/>
        <c:lblAlgn val="ctr"/>
        <c:lblOffset val="100"/>
        <c:noMultiLvlLbl val="0"/>
      </c:catAx>
      <c:valAx>
        <c:axId val="93479296"/>
        <c:scaling>
          <c:orientation val="minMax"/>
        </c:scaling>
        <c:delete val="1"/>
        <c:axPos val="b"/>
        <c:majorGridlines/>
        <c:numFmt formatCode="0.00%" sourceLinked="1"/>
        <c:majorTickMark val="none"/>
        <c:minorTickMark val="none"/>
        <c:tickLblPos val="nextTo"/>
        <c:crossAx val="9347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0.76300000000000001</c:v>
                </c:pt>
                <c:pt idx="1">
                  <c:v>8.2000000000000003E-2</c:v>
                </c:pt>
                <c:pt idx="2">
                  <c:v>0.155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2033309430264E-2"/>
          <c:y val="0.11648329583749954"/>
          <c:w val="0.61169011523972083"/>
          <c:h val="0.70089492371218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0.47499999999999998</c:v>
                </c:pt>
                <c:pt idx="1">
                  <c:v>0.20200000000000001</c:v>
                </c:pt>
                <c:pt idx="2">
                  <c:v>0.32300000000000001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42123602428018"/>
          <c:y val="0.27200681405769728"/>
          <c:w val="0.30837204957024977"/>
          <c:h val="0.404545328296855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Союзные органы власти</c:v>
                </c:pt>
                <c:pt idx="1">
                  <c:v>Национальные правительства</c:v>
                </c:pt>
                <c:pt idx="2">
                  <c:v>Политические партии</c:v>
                </c:pt>
                <c:pt idx="3">
                  <c:v>Бизнес-структуры</c:v>
                </c:pt>
                <c:pt idx="4">
                  <c:v>Неправительственные организации</c:v>
                </c:pt>
                <c:pt idx="5">
                  <c:v>Население</c:v>
                </c:pt>
                <c:pt idx="6">
                  <c:v>Внешние участники</c:v>
                </c:pt>
                <c:pt idx="7">
                  <c:v>СМИ</c:v>
                </c:pt>
                <c:pt idx="8">
                  <c:v>Все вышеперечисленное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0.432</c:v>
                </c:pt>
                <c:pt idx="1">
                  <c:v>0.41099999999999998</c:v>
                </c:pt>
                <c:pt idx="2">
                  <c:v>0.27100000000000002</c:v>
                </c:pt>
                <c:pt idx="3">
                  <c:v>0.223</c:v>
                </c:pt>
                <c:pt idx="4">
                  <c:v>4.2999999999999997E-2</c:v>
                </c:pt>
                <c:pt idx="5">
                  <c:v>0.35199999999999998</c:v>
                </c:pt>
                <c:pt idx="6">
                  <c:v>0.13300000000000001</c:v>
                </c:pt>
                <c:pt idx="7">
                  <c:v>9.9000000000000005E-2</c:v>
                </c:pt>
                <c:pt idx="8">
                  <c:v>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32640"/>
        <c:axId val="4435328"/>
      </c:barChart>
      <c:catAx>
        <c:axId val="44326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4435328"/>
        <c:crosses val="autoZero"/>
        <c:auto val="1"/>
        <c:lblAlgn val="ctr"/>
        <c:lblOffset val="100"/>
        <c:noMultiLvlLbl val="0"/>
      </c:catAx>
      <c:valAx>
        <c:axId val="4435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4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63624757324517E-2"/>
          <c:y val="0.14647595653213674"/>
          <c:w val="0.60541154560980981"/>
          <c:h val="0.605411545609809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0.47799999999999998</c:v>
                </c:pt>
                <c:pt idx="1">
                  <c:v>0.248</c:v>
                </c:pt>
                <c:pt idx="2">
                  <c:v>0.27400000000000002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Министерство иностранных дел Российской Федерации</c:v>
                </c:pt>
                <c:pt idx="1">
                  <c:v>Россотрудничество</c:v>
                </c:pt>
                <c:pt idx="2">
                  <c:v>Администрация Президента Российской Федерации</c:v>
                </c:pt>
                <c:pt idx="3">
                  <c:v>Региональные органы власти</c:v>
                </c:pt>
                <c:pt idx="4">
                  <c:v>Муниципальные органы власти</c:v>
                </c:pt>
                <c:pt idx="5">
                  <c:v>Общественные организации и фонды</c:v>
                </c:pt>
                <c:pt idx="6">
                  <c:v>Высшие учебные заведения</c:v>
                </c:pt>
                <c:pt idx="7">
                  <c:v>Политические партии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0.498</c:v>
                </c:pt>
                <c:pt idx="1">
                  <c:v>0.18</c:v>
                </c:pt>
                <c:pt idx="2">
                  <c:v>0.23400000000000001</c:v>
                </c:pt>
                <c:pt idx="3">
                  <c:v>0.186</c:v>
                </c:pt>
                <c:pt idx="4">
                  <c:v>0.11799999999999999</c:v>
                </c:pt>
                <c:pt idx="5">
                  <c:v>0.36599999999999999</c:v>
                </c:pt>
                <c:pt idx="6">
                  <c:v>0.182</c:v>
                </c:pt>
                <c:pt idx="7">
                  <c:v>0.14599999999999999</c:v>
                </c:pt>
                <c:pt idx="8">
                  <c:v>0.14499999999999999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75760384"/>
        <c:axId val="95086464"/>
      </c:barChart>
      <c:catAx>
        <c:axId val="757603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just">
              <a:defRPr b="1"/>
            </a:pPr>
            <a:endParaRPr lang="ru-RU"/>
          </a:p>
        </c:txPr>
        <c:crossAx val="95086464"/>
        <c:crosses val="autoZero"/>
        <c:auto val="1"/>
        <c:lblAlgn val="r"/>
        <c:lblOffset val="100"/>
        <c:noMultiLvlLbl val="0"/>
      </c:catAx>
      <c:valAx>
        <c:axId val="95086464"/>
        <c:scaling>
          <c:orientation val="minMax"/>
        </c:scaling>
        <c:delete val="1"/>
        <c:axPos val="b"/>
        <c:majorGridlines/>
        <c:numFmt formatCode="0.00%" sourceLinked="1"/>
        <c:majorTickMark val="none"/>
        <c:minorTickMark val="none"/>
        <c:tickLblPos val="nextTo"/>
        <c:crossAx val="7576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Россотрудничество</c:v>
                </c:pt>
                <c:pt idx="1">
                  <c:v>Фонд поддержки публичной дипломатии им. А.М. Горчакова</c:v>
                </c:pt>
                <c:pt idx="2">
                  <c:v>Межгосударственный фонд гуманитарного сотрудничества государств-участников СНГ</c:v>
                </c:pt>
                <c:pt idx="3">
                  <c:v>Фонд «Русский мир»</c:v>
                </c:pt>
                <c:pt idx="4">
                  <c:v>Общество «Знание» России</c:v>
                </c:pt>
                <c:pt idx="5">
                  <c:v>Российский Союз Молодежи</c:v>
                </c:pt>
                <c:pt idx="6">
                  <c:v>Общероссийский общественный фонд «Национальный благотворительный фонд»</c:v>
                </c:pt>
                <c:pt idx="7">
                  <c:v>Затрудняюсь ответить</c:v>
                </c:pt>
                <c:pt idx="8">
                  <c:v>Династия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0.253</c:v>
                </c:pt>
                <c:pt idx="1">
                  <c:v>0.222</c:v>
                </c:pt>
                <c:pt idx="2">
                  <c:v>0.251</c:v>
                </c:pt>
                <c:pt idx="3">
                  <c:v>0.1</c:v>
                </c:pt>
                <c:pt idx="4">
                  <c:v>6.5000000000000002E-2</c:v>
                </c:pt>
                <c:pt idx="5">
                  <c:v>0.13300000000000001</c:v>
                </c:pt>
                <c:pt idx="6">
                  <c:v>0.17499999999999999</c:v>
                </c:pt>
                <c:pt idx="7">
                  <c:v>0.29499999999999998</c:v>
                </c:pt>
                <c:pt idx="8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93359104"/>
        <c:axId val="93373184"/>
      </c:barChart>
      <c:catAx>
        <c:axId val="93359104"/>
        <c:scaling>
          <c:orientation val="minMax"/>
        </c:scaling>
        <c:delete val="0"/>
        <c:axPos val="l"/>
        <c:majorTickMark val="none"/>
        <c:minorTickMark val="none"/>
        <c:tickLblPos val="nextTo"/>
        <c:crossAx val="93373184"/>
        <c:crosses val="autoZero"/>
        <c:auto val="1"/>
        <c:lblAlgn val="ctr"/>
        <c:lblOffset val="100"/>
        <c:noMultiLvlLbl val="0"/>
      </c:catAx>
      <c:valAx>
        <c:axId val="93373184"/>
        <c:scaling>
          <c:orientation val="minMax"/>
        </c:scaling>
        <c:delete val="1"/>
        <c:axPos val="b"/>
        <c:majorGridlines/>
        <c:numFmt formatCode="0.00%" sourceLinked="1"/>
        <c:majorTickMark val="none"/>
        <c:minorTickMark val="none"/>
        <c:tickLblPos val="nextTo"/>
        <c:crossAx val="9335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0.71899999999999997</c:v>
                </c:pt>
                <c:pt idx="1">
                  <c:v>8.1000000000000003E-2</c:v>
                </c:pt>
                <c:pt idx="2">
                  <c:v>0.19900000000000001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Социальные технологии</c:v>
                </c:pt>
                <c:pt idx="1">
                  <c:v>Интернет технологии</c:v>
                </c:pt>
                <c:pt idx="2">
                  <c:v>Политические технологии</c:v>
                </c:pt>
                <c:pt idx="3">
                  <c:v>Методы программно-целевого управления</c:v>
                </c:pt>
                <c:pt idx="4">
                  <c:v>Стратегическое управление</c:v>
                </c:pt>
                <c:pt idx="5">
                  <c:v>Методы проектного управления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0.53200000000000003</c:v>
                </c:pt>
                <c:pt idx="1">
                  <c:v>0.40400000000000003</c:v>
                </c:pt>
                <c:pt idx="2">
                  <c:v>0.376</c:v>
                </c:pt>
                <c:pt idx="3">
                  <c:v>0.26900000000000002</c:v>
                </c:pt>
                <c:pt idx="4">
                  <c:v>0.29299999999999998</c:v>
                </c:pt>
                <c:pt idx="5">
                  <c:v>0.248</c:v>
                </c:pt>
                <c:pt idx="6">
                  <c:v>0.11899999999999999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0563840"/>
        <c:axId val="40565376"/>
      </c:barChart>
      <c:catAx>
        <c:axId val="40563840"/>
        <c:scaling>
          <c:orientation val="minMax"/>
        </c:scaling>
        <c:delete val="0"/>
        <c:axPos val="l"/>
        <c:majorTickMark val="none"/>
        <c:minorTickMark val="none"/>
        <c:tickLblPos val="nextTo"/>
        <c:crossAx val="40565376"/>
        <c:crosses val="autoZero"/>
        <c:auto val="1"/>
        <c:lblAlgn val="ctr"/>
        <c:lblOffset val="100"/>
        <c:noMultiLvlLbl val="0"/>
      </c:catAx>
      <c:valAx>
        <c:axId val="40565376"/>
        <c:scaling>
          <c:orientation val="minMax"/>
        </c:scaling>
        <c:delete val="1"/>
        <c:axPos val="b"/>
        <c:majorGridlines/>
        <c:numFmt formatCode="0.00%" sourceLinked="1"/>
        <c:majorTickMark val="none"/>
        <c:minorTickMark val="none"/>
        <c:tickLblPos val="nextTo"/>
        <c:crossAx val="4056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C1B5B-8F5F-4840-A8CF-A160335D3B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EC610-09D0-440A-8829-FEECE7D577EC}">
      <dgm:prSet phldrT="[Текст]"/>
      <dgm:spPr/>
      <dgm:t>
        <a:bodyPr/>
        <a:lstStyle/>
        <a:p>
          <a:r>
            <a:rPr lang="ru-RU"/>
            <a:t>Создание устойчивых связей между странами-участниками Евразийского союза (58,90%)</a:t>
          </a:r>
        </a:p>
      </dgm:t>
    </dgm:pt>
    <dgm:pt modelId="{47BEEAA0-06E3-4BA3-8E26-CBC38472BF75}" type="parTrans" cxnId="{181FBED7-9266-4A48-AB86-7C70D7C10566}">
      <dgm:prSet/>
      <dgm:spPr/>
      <dgm:t>
        <a:bodyPr/>
        <a:lstStyle/>
        <a:p>
          <a:endParaRPr lang="ru-RU"/>
        </a:p>
      </dgm:t>
    </dgm:pt>
    <dgm:pt modelId="{E44BBD02-0E5E-4049-A2CE-0A9C1A9BC378}" type="sibTrans" cxnId="{181FBED7-9266-4A48-AB86-7C70D7C10566}">
      <dgm:prSet/>
      <dgm:spPr/>
      <dgm:t>
        <a:bodyPr/>
        <a:lstStyle/>
        <a:p>
          <a:endParaRPr lang="ru-RU"/>
        </a:p>
      </dgm:t>
    </dgm:pt>
    <dgm:pt modelId="{7883D674-F077-4C24-AB57-CEC2133292E4}">
      <dgm:prSet phldrT="[Текст]"/>
      <dgm:spPr/>
      <dgm:t>
        <a:bodyPr/>
        <a:lstStyle/>
        <a:p>
          <a:r>
            <a:rPr lang="ru-RU"/>
            <a:t>Укрепление имиджа Евразийского союза на постсоветском пространстве (15,20%)</a:t>
          </a:r>
        </a:p>
      </dgm:t>
    </dgm:pt>
    <dgm:pt modelId="{A0CAAA52-1FF3-4535-B7A6-68F46DA09C53}" type="parTrans" cxnId="{4C053AB7-3B09-4218-BB3F-46ECF68716CF}">
      <dgm:prSet/>
      <dgm:spPr/>
      <dgm:t>
        <a:bodyPr/>
        <a:lstStyle/>
        <a:p>
          <a:endParaRPr lang="ru-RU"/>
        </a:p>
      </dgm:t>
    </dgm:pt>
    <dgm:pt modelId="{BA2B5B72-78A7-4CDB-A159-A881AA03011E}" type="sibTrans" cxnId="{4C053AB7-3B09-4218-BB3F-46ECF68716CF}">
      <dgm:prSet/>
      <dgm:spPr/>
      <dgm:t>
        <a:bodyPr/>
        <a:lstStyle/>
        <a:p>
          <a:endParaRPr lang="ru-RU"/>
        </a:p>
      </dgm:t>
    </dgm:pt>
    <dgm:pt modelId="{C809CC4B-0D20-4149-AE3E-99FC9FB188AF}">
      <dgm:prSet phldrT="[Текст]"/>
      <dgm:spPr/>
      <dgm:t>
        <a:bodyPr/>
        <a:lstStyle/>
        <a:p>
          <a:r>
            <a:rPr lang="ru-RU"/>
            <a:t>Работа со странами БРИКС (10,70%)</a:t>
          </a:r>
        </a:p>
      </dgm:t>
    </dgm:pt>
    <dgm:pt modelId="{C229AB98-2CFA-45CD-8FE4-7DD33AA74221}" type="parTrans" cxnId="{A1680577-EF88-446F-BAF2-093E4EBD5102}">
      <dgm:prSet/>
      <dgm:spPr/>
      <dgm:t>
        <a:bodyPr/>
        <a:lstStyle/>
        <a:p>
          <a:endParaRPr lang="ru-RU"/>
        </a:p>
      </dgm:t>
    </dgm:pt>
    <dgm:pt modelId="{EC85BDDE-7B5B-4281-B687-2AEF52889392}" type="sibTrans" cxnId="{A1680577-EF88-446F-BAF2-093E4EBD5102}">
      <dgm:prSet/>
      <dgm:spPr/>
      <dgm:t>
        <a:bodyPr/>
        <a:lstStyle/>
        <a:p>
          <a:endParaRPr lang="ru-RU"/>
        </a:p>
      </dgm:t>
    </dgm:pt>
    <dgm:pt modelId="{A15D4CA4-8F09-44A5-A66B-9594E6F5C003}">
      <dgm:prSet/>
      <dgm:spPr/>
      <dgm:t>
        <a:bodyPr/>
        <a:lstStyle/>
        <a:p>
          <a:r>
            <a:rPr lang="ru-RU"/>
            <a:t>Налаживание конструктивного диалога со странами ЕС (21,70%)</a:t>
          </a:r>
        </a:p>
      </dgm:t>
    </dgm:pt>
    <dgm:pt modelId="{619612FC-048A-4D3D-8A0D-C1141C85DC67}" type="parTrans" cxnId="{EBB4C197-FF5B-49D7-A665-5FA6A9CF65D7}">
      <dgm:prSet/>
      <dgm:spPr/>
      <dgm:t>
        <a:bodyPr/>
        <a:lstStyle/>
        <a:p>
          <a:endParaRPr lang="ru-RU"/>
        </a:p>
      </dgm:t>
    </dgm:pt>
    <dgm:pt modelId="{55661328-B211-422E-A985-CDF4A41F1F72}" type="sibTrans" cxnId="{EBB4C197-FF5B-49D7-A665-5FA6A9CF65D7}">
      <dgm:prSet/>
      <dgm:spPr/>
      <dgm:t>
        <a:bodyPr/>
        <a:lstStyle/>
        <a:p>
          <a:endParaRPr lang="ru-RU"/>
        </a:p>
      </dgm:t>
    </dgm:pt>
    <dgm:pt modelId="{F7A8D6FA-20D1-4767-A8B4-BF1354376141}">
      <dgm:prSet/>
      <dgm:spPr/>
      <dgm:t>
        <a:bodyPr/>
        <a:lstStyle/>
        <a:p>
          <a:r>
            <a:rPr lang="ru-RU"/>
            <a:t>Работа со всеми участниками международных отношений (23,30%)</a:t>
          </a:r>
        </a:p>
      </dgm:t>
    </dgm:pt>
    <dgm:pt modelId="{9D30E592-7C85-4EE1-8CA2-2651434077F3}" type="parTrans" cxnId="{BEA3BE39-FCD2-4E96-948D-78E0E77168EF}">
      <dgm:prSet/>
      <dgm:spPr/>
      <dgm:t>
        <a:bodyPr/>
        <a:lstStyle/>
        <a:p>
          <a:endParaRPr lang="ru-RU"/>
        </a:p>
      </dgm:t>
    </dgm:pt>
    <dgm:pt modelId="{834461B2-0DF2-4860-8657-E577B69AF674}" type="sibTrans" cxnId="{BEA3BE39-FCD2-4E96-948D-78E0E77168EF}">
      <dgm:prSet/>
      <dgm:spPr/>
      <dgm:t>
        <a:bodyPr/>
        <a:lstStyle/>
        <a:p>
          <a:endParaRPr lang="ru-RU"/>
        </a:p>
      </dgm:t>
    </dgm:pt>
    <dgm:pt modelId="{09A41A7D-0F24-4885-99BA-1BB31ADAA576}">
      <dgm:prSet/>
      <dgm:spPr/>
      <dgm:t>
        <a:bodyPr/>
        <a:lstStyle/>
        <a:p>
          <a:r>
            <a:rPr lang="ru-RU"/>
            <a:t>Формирование рабочей повестки с США (2,30%)</a:t>
          </a:r>
        </a:p>
      </dgm:t>
    </dgm:pt>
    <dgm:pt modelId="{76D6D462-A1C3-4627-A09A-032D5F218321}" type="parTrans" cxnId="{222193CD-463F-425D-91E8-1D99526F6D84}">
      <dgm:prSet/>
      <dgm:spPr/>
      <dgm:t>
        <a:bodyPr/>
        <a:lstStyle/>
        <a:p>
          <a:endParaRPr lang="ru-RU"/>
        </a:p>
      </dgm:t>
    </dgm:pt>
    <dgm:pt modelId="{5450D0F0-7541-414F-B618-289E16FC9373}" type="sibTrans" cxnId="{222193CD-463F-425D-91E8-1D99526F6D84}">
      <dgm:prSet/>
      <dgm:spPr/>
      <dgm:t>
        <a:bodyPr/>
        <a:lstStyle/>
        <a:p>
          <a:endParaRPr lang="ru-RU"/>
        </a:p>
      </dgm:t>
    </dgm:pt>
    <dgm:pt modelId="{4D6087B0-777B-4E05-86C2-197C3AB53E92}" type="pres">
      <dgm:prSet presAssocID="{704C1B5B-8F5F-4840-A8CF-A160335D3B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57279A-679A-475E-BA4D-8DDD25E97661}" type="pres">
      <dgm:prSet presAssocID="{704C1B5B-8F5F-4840-A8CF-A160335D3BB0}" presName="Name1" presStyleCnt="0"/>
      <dgm:spPr/>
    </dgm:pt>
    <dgm:pt modelId="{27206F4B-EA73-4E47-A4FB-41515449980E}" type="pres">
      <dgm:prSet presAssocID="{704C1B5B-8F5F-4840-A8CF-A160335D3BB0}" presName="cycle" presStyleCnt="0"/>
      <dgm:spPr/>
    </dgm:pt>
    <dgm:pt modelId="{CD96E50C-B8AF-44A8-8E63-9D4DD1C99DBA}" type="pres">
      <dgm:prSet presAssocID="{704C1B5B-8F5F-4840-A8CF-A160335D3BB0}" presName="srcNode" presStyleLbl="node1" presStyleIdx="0" presStyleCnt="6"/>
      <dgm:spPr/>
    </dgm:pt>
    <dgm:pt modelId="{5E8842AF-2312-4B06-92AC-938503CA66E0}" type="pres">
      <dgm:prSet presAssocID="{704C1B5B-8F5F-4840-A8CF-A160335D3BB0}" presName="conn" presStyleLbl="parChTrans1D2" presStyleIdx="0" presStyleCnt="1"/>
      <dgm:spPr/>
      <dgm:t>
        <a:bodyPr/>
        <a:lstStyle/>
        <a:p>
          <a:endParaRPr lang="ru-RU"/>
        </a:p>
      </dgm:t>
    </dgm:pt>
    <dgm:pt modelId="{80E878B4-090D-455A-80F0-7AF1589E7C1C}" type="pres">
      <dgm:prSet presAssocID="{704C1B5B-8F5F-4840-A8CF-A160335D3BB0}" presName="extraNode" presStyleLbl="node1" presStyleIdx="0" presStyleCnt="6"/>
      <dgm:spPr/>
    </dgm:pt>
    <dgm:pt modelId="{40A7177A-12D2-475C-BC6F-0932FD9A433A}" type="pres">
      <dgm:prSet presAssocID="{704C1B5B-8F5F-4840-A8CF-A160335D3BB0}" presName="dstNode" presStyleLbl="node1" presStyleIdx="0" presStyleCnt="6"/>
      <dgm:spPr/>
    </dgm:pt>
    <dgm:pt modelId="{6A378760-8E2B-4D12-9C30-3CBF2E2B7B6B}" type="pres">
      <dgm:prSet presAssocID="{864EC610-09D0-440A-8829-FEECE7D577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80F57-F177-4EBC-91CE-3E297039CFE9}" type="pres">
      <dgm:prSet presAssocID="{864EC610-09D0-440A-8829-FEECE7D577EC}" presName="accent_1" presStyleCnt="0"/>
      <dgm:spPr/>
    </dgm:pt>
    <dgm:pt modelId="{F035F4DA-DA7E-48EA-BD81-A09724C9650E}" type="pres">
      <dgm:prSet presAssocID="{864EC610-09D0-440A-8829-FEECE7D577EC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900580-64A6-4D0D-9757-31CE7751886A}" type="pres">
      <dgm:prSet presAssocID="{F7A8D6FA-20D1-4767-A8B4-BF135437614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E9CAA-568C-476E-8344-B49152262862}" type="pres">
      <dgm:prSet presAssocID="{F7A8D6FA-20D1-4767-A8B4-BF1354376141}" presName="accent_2" presStyleCnt="0"/>
      <dgm:spPr/>
    </dgm:pt>
    <dgm:pt modelId="{2B3CA552-B01A-4F24-A636-635D3F8B8FB2}" type="pres">
      <dgm:prSet presAssocID="{F7A8D6FA-20D1-4767-A8B4-BF1354376141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E3E92C-6E20-40AE-BFD3-A5E2ACDEBA63}" type="pres">
      <dgm:prSet presAssocID="{A15D4CA4-8F09-44A5-A66B-9594E6F5C00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6622B-857F-4F2F-AFCD-A21B8AF71D5C}" type="pres">
      <dgm:prSet presAssocID="{A15D4CA4-8F09-44A5-A66B-9594E6F5C003}" presName="accent_3" presStyleCnt="0"/>
      <dgm:spPr/>
    </dgm:pt>
    <dgm:pt modelId="{3703E0BA-0964-4FCF-84A1-B8AB2167C4CF}" type="pres">
      <dgm:prSet presAssocID="{A15D4CA4-8F09-44A5-A66B-9594E6F5C003}" presName="accentRepeatNode" presStyleLbl="solidFgAcc1" presStyleIdx="2" presStyleCnt="6"/>
      <dgm:spPr>
        <a:blipFill dpi="0" rotWithShape="0">
          <a:blip xmlns:r="http://schemas.openxmlformats.org/officeDocument/2006/relationships" r:embed="rId3"/>
          <a:srcRect/>
          <a:tile tx="0" ty="0" sx="30000" sy="30000" flip="none" algn="ctr"/>
        </a:blipFill>
      </dgm:spPr>
    </dgm:pt>
    <dgm:pt modelId="{C5377462-0F88-49C0-B7B7-6EF5D1CD2778}" type="pres">
      <dgm:prSet presAssocID="{7883D674-F077-4C24-AB57-CEC2133292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92FB2-C34D-4EAD-82DB-3B53527D4639}" type="pres">
      <dgm:prSet presAssocID="{7883D674-F077-4C24-AB57-CEC2133292E4}" presName="accent_4" presStyleCnt="0"/>
      <dgm:spPr/>
    </dgm:pt>
    <dgm:pt modelId="{33231880-6F6F-433B-889F-98A1476EFF18}" type="pres">
      <dgm:prSet presAssocID="{7883D674-F077-4C24-AB57-CEC2133292E4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234527D-B116-47C4-A951-C0320717604C}" type="pres">
      <dgm:prSet presAssocID="{C809CC4B-0D20-4149-AE3E-99FC9FB188A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3B3FF-A5F8-4337-A856-536C0CF6CF22}" type="pres">
      <dgm:prSet presAssocID="{C809CC4B-0D20-4149-AE3E-99FC9FB188AF}" presName="accent_5" presStyleCnt="0"/>
      <dgm:spPr/>
    </dgm:pt>
    <dgm:pt modelId="{A97EA152-64C1-451C-AA2E-7EE098F0846E}" type="pres">
      <dgm:prSet presAssocID="{C809CC4B-0D20-4149-AE3E-99FC9FB188AF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745221C-26F0-4280-B92E-5FB8F7BB4555}" type="pres">
      <dgm:prSet presAssocID="{09A41A7D-0F24-4885-99BA-1BB31ADAA57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7ECED-7A32-4365-9586-C1253739C361}" type="pres">
      <dgm:prSet presAssocID="{09A41A7D-0F24-4885-99BA-1BB31ADAA576}" presName="accent_6" presStyleCnt="0"/>
      <dgm:spPr/>
    </dgm:pt>
    <dgm:pt modelId="{565F3405-55C9-4F43-8C90-78943D05235C}" type="pres">
      <dgm:prSet presAssocID="{09A41A7D-0F24-4885-99BA-1BB31ADAA576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A59B95C-6AA3-4990-871A-9A5B6A1E7840}" type="presOf" srcId="{864EC610-09D0-440A-8829-FEECE7D577EC}" destId="{6A378760-8E2B-4D12-9C30-3CBF2E2B7B6B}" srcOrd="0" destOrd="0" presId="urn:microsoft.com/office/officeart/2008/layout/VerticalCurvedList"/>
    <dgm:cxn modelId="{8AEF1747-136D-4D0A-B3B7-FEF7F2B35D3E}" type="presOf" srcId="{C809CC4B-0D20-4149-AE3E-99FC9FB188AF}" destId="{0234527D-B116-47C4-A951-C0320717604C}" srcOrd="0" destOrd="0" presId="urn:microsoft.com/office/officeart/2008/layout/VerticalCurvedList"/>
    <dgm:cxn modelId="{5A1C01E7-5BDC-4A42-8915-836EEA69CA69}" type="presOf" srcId="{704C1B5B-8F5F-4840-A8CF-A160335D3BB0}" destId="{4D6087B0-777B-4E05-86C2-197C3AB53E92}" srcOrd="0" destOrd="0" presId="urn:microsoft.com/office/officeart/2008/layout/VerticalCurvedList"/>
    <dgm:cxn modelId="{4D0C0D2D-EC0B-4B2F-801F-EAD03D758642}" type="presOf" srcId="{7883D674-F077-4C24-AB57-CEC2133292E4}" destId="{C5377462-0F88-49C0-B7B7-6EF5D1CD2778}" srcOrd="0" destOrd="0" presId="urn:microsoft.com/office/officeart/2008/layout/VerticalCurvedList"/>
    <dgm:cxn modelId="{A1680577-EF88-446F-BAF2-093E4EBD5102}" srcId="{704C1B5B-8F5F-4840-A8CF-A160335D3BB0}" destId="{C809CC4B-0D20-4149-AE3E-99FC9FB188AF}" srcOrd="4" destOrd="0" parTransId="{C229AB98-2CFA-45CD-8FE4-7DD33AA74221}" sibTransId="{EC85BDDE-7B5B-4281-B687-2AEF52889392}"/>
    <dgm:cxn modelId="{BEA3BE39-FCD2-4E96-948D-78E0E77168EF}" srcId="{704C1B5B-8F5F-4840-A8CF-A160335D3BB0}" destId="{F7A8D6FA-20D1-4767-A8B4-BF1354376141}" srcOrd="1" destOrd="0" parTransId="{9D30E592-7C85-4EE1-8CA2-2651434077F3}" sibTransId="{834461B2-0DF2-4860-8657-E577B69AF674}"/>
    <dgm:cxn modelId="{EBB4C197-FF5B-49D7-A665-5FA6A9CF65D7}" srcId="{704C1B5B-8F5F-4840-A8CF-A160335D3BB0}" destId="{A15D4CA4-8F09-44A5-A66B-9594E6F5C003}" srcOrd="2" destOrd="0" parTransId="{619612FC-048A-4D3D-8A0D-C1141C85DC67}" sibTransId="{55661328-B211-422E-A985-CDF4A41F1F72}"/>
    <dgm:cxn modelId="{181FBED7-9266-4A48-AB86-7C70D7C10566}" srcId="{704C1B5B-8F5F-4840-A8CF-A160335D3BB0}" destId="{864EC610-09D0-440A-8829-FEECE7D577EC}" srcOrd="0" destOrd="0" parTransId="{47BEEAA0-06E3-4BA3-8E26-CBC38472BF75}" sibTransId="{E44BBD02-0E5E-4049-A2CE-0A9C1A9BC378}"/>
    <dgm:cxn modelId="{986E8478-90C0-44F7-906E-133FFA67C5D7}" type="presOf" srcId="{F7A8D6FA-20D1-4767-A8B4-BF1354376141}" destId="{28900580-64A6-4D0D-9757-31CE7751886A}" srcOrd="0" destOrd="0" presId="urn:microsoft.com/office/officeart/2008/layout/VerticalCurvedList"/>
    <dgm:cxn modelId="{A7590C54-F86E-4F56-8FD8-8F2E9B857AD2}" type="presOf" srcId="{E44BBD02-0E5E-4049-A2CE-0A9C1A9BC378}" destId="{5E8842AF-2312-4B06-92AC-938503CA66E0}" srcOrd="0" destOrd="0" presId="urn:microsoft.com/office/officeart/2008/layout/VerticalCurvedList"/>
    <dgm:cxn modelId="{2961AF65-95A8-423E-8E9C-B524B20EDC1E}" type="presOf" srcId="{A15D4CA4-8F09-44A5-A66B-9594E6F5C003}" destId="{EEE3E92C-6E20-40AE-BFD3-A5E2ACDEBA63}" srcOrd="0" destOrd="0" presId="urn:microsoft.com/office/officeart/2008/layout/VerticalCurvedList"/>
    <dgm:cxn modelId="{222193CD-463F-425D-91E8-1D99526F6D84}" srcId="{704C1B5B-8F5F-4840-A8CF-A160335D3BB0}" destId="{09A41A7D-0F24-4885-99BA-1BB31ADAA576}" srcOrd="5" destOrd="0" parTransId="{76D6D462-A1C3-4627-A09A-032D5F218321}" sibTransId="{5450D0F0-7541-414F-B618-289E16FC9373}"/>
    <dgm:cxn modelId="{4C053AB7-3B09-4218-BB3F-46ECF68716CF}" srcId="{704C1B5B-8F5F-4840-A8CF-A160335D3BB0}" destId="{7883D674-F077-4C24-AB57-CEC2133292E4}" srcOrd="3" destOrd="0" parTransId="{A0CAAA52-1FF3-4535-B7A6-68F46DA09C53}" sibTransId="{BA2B5B72-78A7-4CDB-A159-A881AA03011E}"/>
    <dgm:cxn modelId="{6B590C5A-28D5-410B-8E43-814128FAE9FE}" type="presOf" srcId="{09A41A7D-0F24-4885-99BA-1BB31ADAA576}" destId="{2745221C-26F0-4280-B92E-5FB8F7BB4555}" srcOrd="0" destOrd="0" presId="urn:microsoft.com/office/officeart/2008/layout/VerticalCurvedList"/>
    <dgm:cxn modelId="{0A002EDD-AED0-43D3-AE9E-F78B6BFDAD7E}" type="presParOf" srcId="{4D6087B0-777B-4E05-86C2-197C3AB53E92}" destId="{C557279A-679A-475E-BA4D-8DDD25E97661}" srcOrd="0" destOrd="0" presId="urn:microsoft.com/office/officeart/2008/layout/VerticalCurvedList"/>
    <dgm:cxn modelId="{0651D6EF-B4AF-4964-8B7E-F680A881F4A6}" type="presParOf" srcId="{C557279A-679A-475E-BA4D-8DDD25E97661}" destId="{27206F4B-EA73-4E47-A4FB-41515449980E}" srcOrd="0" destOrd="0" presId="urn:microsoft.com/office/officeart/2008/layout/VerticalCurvedList"/>
    <dgm:cxn modelId="{5FB3CCA4-8359-4102-888B-78464D38559B}" type="presParOf" srcId="{27206F4B-EA73-4E47-A4FB-41515449980E}" destId="{CD96E50C-B8AF-44A8-8E63-9D4DD1C99DBA}" srcOrd="0" destOrd="0" presId="urn:microsoft.com/office/officeart/2008/layout/VerticalCurvedList"/>
    <dgm:cxn modelId="{5DE2CAE5-97F7-4D89-B1F7-BF2B91AAC290}" type="presParOf" srcId="{27206F4B-EA73-4E47-A4FB-41515449980E}" destId="{5E8842AF-2312-4B06-92AC-938503CA66E0}" srcOrd="1" destOrd="0" presId="urn:microsoft.com/office/officeart/2008/layout/VerticalCurvedList"/>
    <dgm:cxn modelId="{37B1F8E3-B9FA-4749-88B7-F76F4CA2E326}" type="presParOf" srcId="{27206F4B-EA73-4E47-A4FB-41515449980E}" destId="{80E878B4-090D-455A-80F0-7AF1589E7C1C}" srcOrd="2" destOrd="0" presId="urn:microsoft.com/office/officeart/2008/layout/VerticalCurvedList"/>
    <dgm:cxn modelId="{51CD1702-E0C6-4AFC-9F11-E5E7715D6DDD}" type="presParOf" srcId="{27206F4B-EA73-4E47-A4FB-41515449980E}" destId="{40A7177A-12D2-475C-BC6F-0932FD9A433A}" srcOrd="3" destOrd="0" presId="urn:microsoft.com/office/officeart/2008/layout/VerticalCurvedList"/>
    <dgm:cxn modelId="{08E40E0C-0992-47D3-A9E6-564FABFD754C}" type="presParOf" srcId="{C557279A-679A-475E-BA4D-8DDD25E97661}" destId="{6A378760-8E2B-4D12-9C30-3CBF2E2B7B6B}" srcOrd="1" destOrd="0" presId="urn:microsoft.com/office/officeart/2008/layout/VerticalCurvedList"/>
    <dgm:cxn modelId="{7A73B9A9-3B0C-4A71-8A8C-52A7BCF76933}" type="presParOf" srcId="{C557279A-679A-475E-BA4D-8DDD25E97661}" destId="{A2080F57-F177-4EBC-91CE-3E297039CFE9}" srcOrd="2" destOrd="0" presId="urn:microsoft.com/office/officeart/2008/layout/VerticalCurvedList"/>
    <dgm:cxn modelId="{084F7EA2-6B6C-426A-996E-F8784FB8E977}" type="presParOf" srcId="{A2080F57-F177-4EBC-91CE-3E297039CFE9}" destId="{F035F4DA-DA7E-48EA-BD81-A09724C9650E}" srcOrd="0" destOrd="0" presId="urn:microsoft.com/office/officeart/2008/layout/VerticalCurvedList"/>
    <dgm:cxn modelId="{16B9E290-65C1-41C0-8CF5-2AF8EDD648D4}" type="presParOf" srcId="{C557279A-679A-475E-BA4D-8DDD25E97661}" destId="{28900580-64A6-4D0D-9757-31CE7751886A}" srcOrd="3" destOrd="0" presId="urn:microsoft.com/office/officeart/2008/layout/VerticalCurvedList"/>
    <dgm:cxn modelId="{EB991E17-CCC0-4F31-8617-08FF5063D985}" type="presParOf" srcId="{C557279A-679A-475E-BA4D-8DDD25E97661}" destId="{211E9CAA-568C-476E-8344-B49152262862}" srcOrd="4" destOrd="0" presId="urn:microsoft.com/office/officeart/2008/layout/VerticalCurvedList"/>
    <dgm:cxn modelId="{509D38ED-C1CE-4173-AE51-7893E6FC2067}" type="presParOf" srcId="{211E9CAA-568C-476E-8344-B49152262862}" destId="{2B3CA552-B01A-4F24-A636-635D3F8B8FB2}" srcOrd="0" destOrd="0" presId="urn:microsoft.com/office/officeart/2008/layout/VerticalCurvedList"/>
    <dgm:cxn modelId="{2E3FBA39-56DF-41C1-84FF-4A22AC6DE0E6}" type="presParOf" srcId="{C557279A-679A-475E-BA4D-8DDD25E97661}" destId="{EEE3E92C-6E20-40AE-BFD3-A5E2ACDEBA63}" srcOrd="5" destOrd="0" presId="urn:microsoft.com/office/officeart/2008/layout/VerticalCurvedList"/>
    <dgm:cxn modelId="{58BF0882-DDC4-4F18-ADD1-D5F54A95EA65}" type="presParOf" srcId="{C557279A-679A-475E-BA4D-8DDD25E97661}" destId="{03B6622B-857F-4F2F-AFCD-A21B8AF71D5C}" srcOrd="6" destOrd="0" presId="urn:microsoft.com/office/officeart/2008/layout/VerticalCurvedList"/>
    <dgm:cxn modelId="{2EA40211-7F35-4687-B9C7-4EEC0CE755D7}" type="presParOf" srcId="{03B6622B-857F-4F2F-AFCD-A21B8AF71D5C}" destId="{3703E0BA-0964-4FCF-84A1-B8AB2167C4CF}" srcOrd="0" destOrd="0" presId="urn:microsoft.com/office/officeart/2008/layout/VerticalCurvedList"/>
    <dgm:cxn modelId="{0BB45CBB-8436-4134-8B4A-61BBA15D0665}" type="presParOf" srcId="{C557279A-679A-475E-BA4D-8DDD25E97661}" destId="{C5377462-0F88-49C0-B7B7-6EF5D1CD2778}" srcOrd="7" destOrd="0" presId="urn:microsoft.com/office/officeart/2008/layout/VerticalCurvedList"/>
    <dgm:cxn modelId="{68ACE1C5-6E49-4DED-AB68-B824360AD55D}" type="presParOf" srcId="{C557279A-679A-475E-BA4D-8DDD25E97661}" destId="{B8792FB2-C34D-4EAD-82DB-3B53527D4639}" srcOrd="8" destOrd="0" presId="urn:microsoft.com/office/officeart/2008/layout/VerticalCurvedList"/>
    <dgm:cxn modelId="{FACB735C-C0BF-4BED-8E53-55E81BC2677C}" type="presParOf" srcId="{B8792FB2-C34D-4EAD-82DB-3B53527D4639}" destId="{33231880-6F6F-433B-889F-98A1476EFF18}" srcOrd="0" destOrd="0" presId="urn:microsoft.com/office/officeart/2008/layout/VerticalCurvedList"/>
    <dgm:cxn modelId="{8A547F42-8475-4E0C-8D7F-87531DBB9C2A}" type="presParOf" srcId="{C557279A-679A-475E-BA4D-8DDD25E97661}" destId="{0234527D-B116-47C4-A951-C0320717604C}" srcOrd="9" destOrd="0" presId="urn:microsoft.com/office/officeart/2008/layout/VerticalCurvedList"/>
    <dgm:cxn modelId="{DE6E2AD0-D7C5-4BB1-912C-7DDAE12D2639}" type="presParOf" srcId="{C557279A-679A-475E-BA4D-8DDD25E97661}" destId="{9123B3FF-A5F8-4337-A856-536C0CF6CF22}" srcOrd="10" destOrd="0" presId="urn:microsoft.com/office/officeart/2008/layout/VerticalCurvedList"/>
    <dgm:cxn modelId="{34585DE9-9B35-4248-BDE9-5FE723C21CF1}" type="presParOf" srcId="{9123B3FF-A5F8-4337-A856-536C0CF6CF22}" destId="{A97EA152-64C1-451C-AA2E-7EE098F0846E}" srcOrd="0" destOrd="0" presId="urn:microsoft.com/office/officeart/2008/layout/VerticalCurvedList"/>
    <dgm:cxn modelId="{9D9ECEE9-8BC4-400A-9BBD-9A3FE0B39F8E}" type="presParOf" srcId="{C557279A-679A-475E-BA4D-8DDD25E97661}" destId="{2745221C-26F0-4280-B92E-5FB8F7BB4555}" srcOrd="11" destOrd="0" presId="urn:microsoft.com/office/officeart/2008/layout/VerticalCurvedList"/>
    <dgm:cxn modelId="{B90A5152-1670-403F-A317-94905053CEA0}" type="presParOf" srcId="{C557279A-679A-475E-BA4D-8DDD25E97661}" destId="{E7B7ECED-7A32-4365-9586-C1253739C361}" srcOrd="12" destOrd="0" presId="urn:microsoft.com/office/officeart/2008/layout/VerticalCurvedList"/>
    <dgm:cxn modelId="{5C2595A3-0E32-4A33-93F6-D9AC221A61E9}" type="presParOf" srcId="{E7B7ECED-7A32-4365-9586-C1253739C361}" destId="{565F3405-55C9-4F43-8C90-78943D0523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8C30F-C607-482A-8599-B8584B19D40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26891-5C09-4901-93EF-53B34F60F009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Развитие различных форм землячеств</a:t>
          </a:r>
        </a:p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D3E19DB-4568-49AD-B9E2-047C101BD5D5}" type="parTrans" cxnId="{EBA8EB04-6D81-4C3C-928D-32097E1DBCAD}">
      <dgm:prSet/>
      <dgm:spPr/>
      <dgm:t>
        <a:bodyPr/>
        <a:lstStyle/>
        <a:p>
          <a:endParaRPr lang="ru-RU" sz="1800"/>
        </a:p>
      </dgm:t>
    </dgm:pt>
    <dgm:pt modelId="{D468CB67-D82C-43A4-A571-FF8CD4CFE75C}" type="sibTrans" cxnId="{EBA8EB04-6D81-4C3C-928D-32097E1DBCAD}">
      <dgm:prSet/>
      <dgm:spPr/>
      <dgm:t>
        <a:bodyPr/>
        <a:lstStyle/>
        <a:p>
          <a:endParaRPr lang="ru-RU" sz="1800"/>
        </a:p>
      </dgm:t>
    </dgm:pt>
    <dgm:pt modelId="{EBE68295-9DDA-4ED8-B07F-2C1F0041F991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научно-образовательных конференций, семинаров, форумов и т.д. </a:t>
          </a:r>
        </a:p>
      </dgm:t>
    </dgm:pt>
    <dgm:pt modelId="{E0067EB7-C234-450F-A4BF-704D907853AA}" type="parTrans" cxnId="{86101C02-CC1E-4E39-B86D-0522AD70AD00}">
      <dgm:prSet/>
      <dgm:spPr/>
      <dgm:t>
        <a:bodyPr/>
        <a:lstStyle/>
        <a:p>
          <a:endParaRPr lang="ru-RU" sz="1800"/>
        </a:p>
      </dgm:t>
    </dgm:pt>
    <dgm:pt modelId="{B96CF47B-32E6-44ED-8AA0-9CEDBC552B22}" type="sibTrans" cxnId="{86101C02-CC1E-4E39-B86D-0522AD70AD00}">
      <dgm:prSet/>
      <dgm:spPr/>
      <dgm:t>
        <a:bodyPr/>
        <a:lstStyle/>
        <a:p>
          <a:endParaRPr lang="ru-RU" sz="1800"/>
        </a:p>
      </dgm:t>
    </dgm:pt>
    <dgm:pt modelId="{1A80FA5B-BB06-47A1-AE1D-2E728FF1CC9D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структур еврорегионов </a:t>
          </a:r>
        </a:p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675F9-5FF6-4233-94CF-DCBAA6A3CD69}" type="parTrans" cxnId="{ACF1436E-6D6F-4A74-9998-B6266988504F}">
      <dgm:prSet/>
      <dgm:spPr/>
      <dgm:t>
        <a:bodyPr/>
        <a:lstStyle/>
        <a:p>
          <a:endParaRPr lang="ru-RU" sz="1800"/>
        </a:p>
      </dgm:t>
    </dgm:pt>
    <dgm:pt modelId="{998FBA61-6366-421C-80EE-C6160CA515EC}" type="sibTrans" cxnId="{ACF1436E-6D6F-4A74-9998-B6266988504F}">
      <dgm:prSet/>
      <dgm:spPr/>
      <dgm:t>
        <a:bodyPr/>
        <a:lstStyle/>
        <a:p>
          <a:endParaRPr lang="ru-RU" sz="1800"/>
        </a:p>
      </dgm:t>
    </dgm:pt>
    <dgm:pt modelId="{F86A9EC3-1D02-40BA-8B29-4DEE91026286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неправительственных международных организаций</a:t>
          </a:r>
        </a:p>
      </dgm:t>
    </dgm:pt>
    <dgm:pt modelId="{3DFEEF86-D4A0-4BF0-83AB-A776B731378D}" type="parTrans" cxnId="{ACCA8375-5F2B-4B2A-A862-C5493AF09987}">
      <dgm:prSet/>
      <dgm:spPr/>
      <dgm:t>
        <a:bodyPr/>
        <a:lstStyle/>
        <a:p>
          <a:endParaRPr lang="ru-RU" sz="1800"/>
        </a:p>
      </dgm:t>
    </dgm:pt>
    <dgm:pt modelId="{08FACB5B-3339-4692-AFE0-67C02B595326}" type="sibTrans" cxnId="{ACCA8375-5F2B-4B2A-A862-C5493AF09987}">
      <dgm:prSet/>
      <dgm:spPr/>
      <dgm:t>
        <a:bodyPr/>
        <a:lstStyle/>
        <a:p>
          <a:endParaRPr lang="ru-RU" sz="1800"/>
        </a:p>
      </dgm:t>
    </dgm:pt>
    <dgm:pt modelId="{E41BF54D-52B3-404B-83EF-3738ED572543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связей между городами-побратимами и межмуниципальное сотрудничество</a:t>
          </a:r>
        </a:p>
      </dgm:t>
    </dgm:pt>
    <dgm:pt modelId="{214059E4-47FC-4BE5-941D-24FB0ECD712E}" type="parTrans" cxnId="{04BF2AE7-1E84-4447-9494-CE6E60D67596}">
      <dgm:prSet/>
      <dgm:spPr/>
      <dgm:t>
        <a:bodyPr/>
        <a:lstStyle/>
        <a:p>
          <a:endParaRPr lang="ru-RU" sz="1800"/>
        </a:p>
      </dgm:t>
    </dgm:pt>
    <dgm:pt modelId="{FA7BD421-4D0B-40C0-9EF8-9078A77321B6}" type="sibTrans" cxnId="{04BF2AE7-1E84-4447-9494-CE6E60D67596}">
      <dgm:prSet/>
      <dgm:spPr/>
      <dgm:t>
        <a:bodyPr/>
        <a:lstStyle/>
        <a:p>
          <a:endParaRPr lang="ru-RU" sz="1800"/>
        </a:p>
      </dgm:t>
    </dgm:pt>
    <dgm:pt modelId="{AA8166C9-CB51-43CB-A61A-ED9CFF094BA5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культурных, спортивных, туристических мероприятий	</a:t>
          </a:r>
        </a:p>
      </dgm:t>
    </dgm:pt>
    <dgm:pt modelId="{4BA7FD5A-F11E-43AB-B3E2-5892085D402B}" type="parTrans" cxnId="{5BDF35F1-E41D-42A0-AE3F-031A0960B887}">
      <dgm:prSet/>
      <dgm:spPr/>
      <dgm:t>
        <a:bodyPr/>
        <a:lstStyle/>
        <a:p>
          <a:endParaRPr lang="ru-RU" sz="1800"/>
        </a:p>
      </dgm:t>
    </dgm:pt>
    <dgm:pt modelId="{6E1ADFEF-103C-4A2A-8281-6A125A870CC4}" type="sibTrans" cxnId="{5BDF35F1-E41D-42A0-AE3F-031A0960B887}">
      <dgm:prSet/>
      <dgm:spPr/>
      <dgm:t>
        <a:bodyPr/>
        <a:lstStyle/>
        <a:p>
          <a:endParaRPr lang="ru-RU" sz="1800"/>
        </a:p>
      </dgm:t>
    </dgm:pt>
    <dgm:pt modelId="{3DD6DCE9-8290-41F9-89A6-7CE874F74DF1}" type="pres">
      <dgm:prSet presAssocID="{E068C30F-C607-482A-8599-B8584B19D4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DB23C1-AB56-4E6A-8951-10E752E9A3FB}" type="pres">
      <dgm:prSet presAssocID="{3E626891-5C09-4901-93EF-53B34F60F009}" presName="composite" presStyleCnt="0"/>
      <dgm:spPr/>
    </dgm:pt>
    <dgm:pt modelId="{99319E46-439F-4A7F-A097-976F038587D4}" type="pres">
      <dgm:prSet presAssocID="{3E626891-5C09-4901-93EF-53B34F60F009}" presName="LShape" presStyleLbl="alignNode1" presStyleIdx="0" presStyleCnt="11"/>
      <dgm:spPr/>
    </dgm:pt>
    <dgm:pt modelId="{9E993CCF-89AF-43E3-9F24-F96CD084941C}" type="pres">
      <dgm:prSet presAssocID="{3E626891-5C09-4901-93EF-53B34F60F009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1141A-1207-4337-928A-42B69E7173BA}" type="pres">
      <dgm:prSet presAssocID="{3E626891-5C09-4901-93EF-53B34F60F009}" presName="Triangle" presStyleLbl="alignNode1" presStyleIdx="1" presStyleCnt="11"/>
      <dgm:spPr/>
    </dgm:pt>
    <dgm:pt modelId="{E198F230-60A0-4655-9898-B124D4E59FC5}" type="pres">
      <dgm:prSet presAssocID="{D468CB67-D82C-43A4-A571-FF8CD4CFE75C}" presName="sibTrans" presStyleCnt="0"/>
      <dgm:spPr/>
    </dgm:pt>
    <dgm:pt modelId="{F7FC62AD-C4AB-40AC-9E83-2EF1E0914C27}" type="pres">
      <dgm:prSet presAssocID="{D468CB67-D82C-43A4-A571-FF8CD4CFE75C}" presName="space" presStyleCnt="0"/>
      <dgm:spPr/>
    </dgm:pt>
    <dgm:pt modelId="{C30354C4-A744-49C5-A0A4-BDD2E9746642}" type="pres">
      <dgm:prSet presAssocID="{1A80FA5B-BB06-47A1-AE1D-2E728FF1CC9D}" presName="composite" presStyleCnt="0"/>
      <dgm:spPr/>
    </dgm:pt>
    <dgm:pt modelId="{8DE4D450-45D3-41C2-9EF8-E092ECBC9646}" type="pres">
      <dgm:prSet presAssocID="{1A80FA5B-BB06-47A1-AE1D-2E728FF1CC9D}" presName="LShape" presStyleLbl="alignNode1" presStyleIdx="2" presStyleCnt="11"/>
      <dgm:spPr/>
    </dgm:pt>
    <dgm:pt modelId="{32E5DDE7-5286-4F6E-A0EA-AAF1C1735C0E}" type="pres">
      <dgm:prSet presAssocID="{1A80FA5B-BB06-47A1-AE1D-2E728FF1CC9D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93DC5-7851-49D2-AB98-A651CF49FBE8}" type="pres">
      <dgm:prSet presAssocID="{1A80FA5B-BB06-47A1-AE1D-2E728FF1CC9D}" presName="Triangle" presStyleLbl="alignNode1" presStyleIdx="3" presStyleCnt="11"/>
      <dgm:spPr/>
    </dgm:pt>
    <dgm:pt modelId="{0CD62FBA-2FCD-4F33-87B8-28C621E1081A}" type="pres">
      <dgm:prSet presAssocID="{998FBA61-6366-421C-80EE-C6160CA515EC}" presName="sibTrans" presStyleCnt="0"/>
      <dgm:spPr/>
    </dgm:pt>
    <dgm:pt modelId="{1BA48375-B143-4C51-A5B8-997CEB8D17BA}" type="pres">
      <dgm:prSet presAssocID="{998FBA61-6366-421C-80EE-C6160CA515EC}" presName="space" presStyleCnt="0"/>
      <dgm:spPr/>
    </dgm:pt>
    <dgm:pt modelId="{2F95B95A-2FFC-440E-B3F5-516D9376C3F5}" type="pres">
      <dgm:prSet presAssocID="{F86A9EC3-1D02-40BA-8B29-4DEE91026286}" presName="composite" presStyleCnt="0"/>
      <dgm:spPr/>
    </dgm:pt>
    <dgm:pt modelId="{44BB4E12-D07A-4D78-A19D-689556C09A04}" type="pres">
      <dgm:prSet presAssocID="{F86A9EC3-1D02-40BA-8B29-4DEE91026286}" presName="LShape" presStyleLbl="alignNode1" presStyleIdx="4" presStyleCnt="11"/>
      <dgm:spPr/>
    </dgm:pt>
    <dgm:pt modelId="{8298449A-1326-42DD-A118-AFFCA7E30C02}" type="pres">
      <dgm:prSet presAssocID="{F86A9EC3-1D02-40BA-8B29-4DEE9102628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BCFC8-55EF-41A8-A00B-B67013313D28}" type="pres">
      <dgm:prSet presAssocID="{F86A9EC3-1D02-40BA-8B29-4DEE91026286}" presName="Triangle" presStyleLbl="alignNode1" presStyleIdx="5" presStyleCnt="11"/>
      <dgm:spPr/>
    </dgm:pt>
    <dgm:pt modelId="{C0842F9E-E337-417B-AB32-98B4B1F2D66D}" type="pres">
      <dgm:prSet presAssocID="{08FACB5B-3339-4692-AFE0-67C02B595326}" presName="sibTrans" presStyleCnt="0"/>
      <dgm:spPr/>
    </dgm:pt>
    <dgm:pt modelId="{D9C74F73-BE35-4271-8C92-BC4D746B776E}" type="pres">
      <dgm:prSet presAssocID="{08FACB5B-3339-4692-AFE0-67C02B595326}" presName="space" presStyleCnt="0"/>
      <dgm:spPr/>
    </dgm:pt>
    <dgm:pt modelId="{BF754693-DEAA-44C0-BB79-6FD46AE3F00C}" type="pres">
      <dgm:prSet presAssocID="{AA8166C9-CB51-43CB-A61A-ED9CFF094BA5}" presName="composite" presStyleCnt="0"/>
      <dgm:spPr/>
    </dgm:pt>
    <dgm:pt modelId="{9DBC9B7C-9E4B-4C24-BF63-89735D1B00B0}" type="pres">
      <dgm:prSet presAssocID="{AA8166C9-CB51-43CB-A61A-ED9CFF094BA5}" presName="LShape" presStyleLbl="alignNode1" presStyleIdx="6" presStyleCnt="11"/>
      <dgm:spPr/>
    </dgm:pt>
    <dgm:pt modelId="{2D239E74-0A94-4DCB-BDF4-E80B334BDF0D}" type="pres">
      <dgm:prSet presAssocID="{AA8166C9-CB51-43CB-A61A-ED9CFF094BA5}" presName="ParentText" presStyleLbl="revTx" presStyleIdx="3" presStyleCnt="6" custScaleX="83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8A9B-FB4D-40EA-B3AE-8B95520F9155}" type="pres">
      <dgm:prSet presAssocID="{AA8166C9-CB51-43CB-A61A-ED9CFF094BA5}" presName="Triangle" presStyleLbl="alignNode1" presStyleIdx="7" presStyleCnt="11"/>
      <dgm:spPr/>
    </dgm:pt>
    <dgm:pt modelId="{F09EEBC5-5308-4ECA-A8AF-56661056071E}" type="pres">
      <dgm:prSet presAssocID="{6E1ADFEF-103C-4A2A-8281-6A125A870CC4}" presName="sibTrans" presStyleCnt="0"/>
      <dgm:spPr/>
    </dgm:pt>
    <dgm:pt modelId="{6732F4F0-08D7-4D91-89FC-CDAB06529D49}" type="pres">
      <dgm:prSet presAssocID="{6E1ADFEF-103C-4A2A-8281-6A125A870CC4}" presName="space" presStyleCnt="0"/>
      <dgm:spPr/>
    </dgm:pt>
    <dgm:pt modelId="{51566FED-DB3D-47FF-9D99-AFC09D299DF0}" type="pres">
      <dgm:prSet presAssocID="{EBE68295-9DDA-4ED8-B07F-2C1F0041F991}" presName="composite" presStyleCnt="0"/>
      <dgm:spPr/>
    </dgm:pt>
    <dgm:pt modelId="{F9E5B48E-A60B-468E-B0EF-2571DB720433}" type="pres">
      <dgm:prSet presAssocID="{EBE68295-9DDA-4ED8-B07F-2C1F0041F991}" presName="LShape" presStyleLbl="alignNode1" presStyleIdx="8" presStyleCnt="11"/>
      <dgm:spPr/>
    </dgm:pt>
    <dgm:pt modelId="{3B346863-FDCD-4B30-B812-AB58A0CB25CA}" type="pres">
      <dgm:prSet presAssocID="{EBE68295-9DDA-4ED8-B07F-2C1F0041F99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CE91-208B-4E7A-8625-2F2FB2A0090E}" type="pres">
      <dgm:prSet presAssocID="{EBE68295-9DDA-4ED8-B07F-2C1F0041F991}" presName="Triangle" presStyleLbl="alignNode1" presStyleIdx="9" presStyleCnt="11"/>
      <dgm:spPr/>
    </dgm:pt>
    <dgm:pt modelId="{F0255286-C5B2-4B92-BAA4-0905F06D830A}" type="pres">
      <dgm:prSet presAssocID="{B96CF47B-32E6-44ED-8AA0-9CEDBC552B22}" presName="sibTrans" presStyleCnt="0"/>
      <dgm:spPr/>
    </dgm:pt>
    <dgm:pt modelId="{DE6E9678-4AFB-413E-9689-D83C2AE9A62F}" type="pres">
      <dgm:prSet presAssocID="{B96CF47B-32E6-44ED-8AA0-9CEDBC552B22}" presName="space" presStyleCnt="0"/>
      <dgm:spPr/>
    </dgm:pt>
    <dgm:pt modelId="{26A642D9-2C56-45BD-B141-5B7DB7E4E5C9}" type="pres">
      <dgm:prSet presAssocID="{E41BF54D-52B3-404B-83EF-3738ED572543}" presName="composite" presStyleCnt="0"/>
      <dgm:spPr/>
    </dgm:pt>
    <dgm:pt modelId="{29BD5B89-A9F0-4DEE-A9EE-AF484DED722B}" type="pres">
      <dgm:prSet presAssocID="{E41BF54D-52B3-404B-83EF-3738ED572543}" presName="LShape" presStyleLbl="alignNode1" presStyleIdx="10" presStyleCnt="11"/>
      <dgm:spPr/>
    </dgm:pt>
    <dgm:pt modelId="{4602D8C4-7CE6-47A0-9AEC-88539CE88A2D}" type="pres">
      <dgm:prSet presAssocID="{E41BF54D-52B3-404B-83EF-3738ED572543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9AAA7-3B17-4F97-B95F-3D7ACE1CCB16}" type="presOf" srcId="{E068C30F-C607-482A-8599-B8584B19D405}" destId="{3DD6DCE9-8290-41F9-89A6-7CE874F74DF1}" srcOrd="0" destOrd="0" presId="urn:microsoft.com/office/officeart/2009/3/layout/StepUpProcess"/>
    <dgm:cxn modelId="{ACCA8375-5F2B-4B2A-A862-C5493AF09987}" srcId="{E068C30F-C607-482A-8599-B8584B19D405}" destId="{F86A9EC3-1D02-40BA-8B29-4DEE91026286}" srcOrd="2" destOrd="0" parTransId="{3DFEEF86-D4A0-4BF0-83AB-A776B731378D}" sibTransId="{08FACB5B-3339-4692-AFE0-67C02B595326}"/>
    <dgm:cxn modelId="{04BF2AE7-1E84-4447-9494-CE6E60D67596}" srcId="{E068C30F-C607-482A-8599-B8584B19D405}" destId="{E41BF54D-52B3-404B-83EF-3738ED572543}" srcOrd="5" destOrd="0" parTransId="{214059E4-47FC-4BE5-941D-24FB0ECD712E}" sibTransId="{FA7BD421-4D0B-40C0-9EF8-9078A77321B6}"/>
    <dgm:cxn modelId="{75AE5EA0-FE71-429E-9C32-37AD8C2E96CB}" type="presOf" srcId="{1A80FA5B-BB06-47A1-AE1D-2E728FF1CC9D}" destId="{32E5DDE7-5286-4F6E-A0EA-AAF1C1735C0E}" srcOrd="0" destOrd="0" presId="urn:microsoft.com/office/officeart/2009/3/layout/StepUpProcess"/>
    <dgm:cxn modelId="{86101C02-CC1E-4E39-B86D-0522AD70AD00}" srcId="{E068C30F-C607-482A-8599-B8584B19D405}" destId="{EBE68295-9DDA-4ED8-B07F-2C1F0041F991}" srcOrd="4" destOrd="0" parTransId="{E0067EB7-C234-450F-A4BF-704D907853AA}" sibTransId="{B96CF47B-32E6-44ED-8AA0-9CEDBC552B22}"/>
    <dgm:cxn modelId="{EC68D58B-56A8-422D-A026-8954D8EE6162}" type="presOf" srcId="{AA8166C9-CB51-43CB-A61A-ED9CFF094BA5}" destId="{2D239E74-0A94-4DCB-BDF4-E80B334BDF0D}" srcOrd="0" destOrd="0" presId="urn:microsoft.com/office/officeart/2009/3/layout/StepUpProcess"/>
    <dgm:cxn modelId="{5BDF35F1-E41D-42A0-AE3F-031A0960B887}" srcId="{E068C30F-C607-482A-8599-B8584B19D405}" destId="{AA8166C9-CB51-43CB-A61A-ED9CFF094BA5}" srcOrd="3" destOrd="0" parTransId="{4BA7FD5A-F11E-43AB-B3E2-5892085D402B}" sibTransId="{6E1ADFEF-103C-4A2A-8281-6A125A870CC4}"/>
    <dgm:cxn modelId="{EBA8EB04-6D81-4C3C-928D-32097E1DBCAD}" srcId="{E068C30F-C607-482A-8599-B8584B19D405}" destId="{3E626891-5C09-4901-93EF-53B34F60F009}" srcOrd="0" destOrd="0" parTransId="{FD3E19DB-4568-49AD-B9E2-047C101BD5D5}" sibTransId="{D468CB67-D82C-43A4-A571-FF8CD4CFE75C}"/>
    <dgm:cxn modelId="{BC7882E1-4D33-43EF-AB98-2E356729EF9C}" type="presOf" srcId="{EBE68295-9DDA-4ED8-B07F-2C1F0041F991}" destId="{3B346863-FDCD-4B30-B812-AB58A0CB25CA}" srcOrd="0" destOrd="0" presId="urn:microsoft.com/office/officeart/2009/3/layout/StepUpProcess"/>
    <dgm:cxn modelId="{11978FC7-2E27-4DCC-9FAF-6BD506A20646}" type="presOf" srcId="{3E626891-5C09-4901-93EF-53B34F60F009}" destId="{9E993CCF-89AF-43E3-9F24-F96CD084941C}" srcOrd="0" destOrd="0" presId="urn:microsoft.com/office/officeart/2009/3/layout/StepUpProcess"/>
    <dgm:cxn modelId="{508DE841-7DD6-4D2C-965D-BED2F62E828B}" type="presOf" srcId="{E41BF54D-52B3-404B-83EF-3738ED572543}" destId="{4602D8C4-7CE6-47A0-9AEC-88539CE88A2D}" srcOrd="0" destOrd="0" presId="urn:microsoft.com/office/officeart/2009/3/layout/StepUpProcess"/>
    <dgm:cxn modelId="{ACF1436E-6D6F-4A74-9998-B6266988504F}" srcId="{E068C30F-C607-482A-8599-B8584B19D405}" destId="{1A80FA5B-BB06-47A1-AE1D-2E728FF1CC9D}" srcOrd="1" destOrd="0" parTransId="{B16675F9-5FF6-4233-94CF-DCBAA6A3CD69}" sibTransId="{998FBA61-6366-421C-80EE-C6160CA515EC}"/>
    <dgm:cxn modelId="{EC01F14D-CC31-4A81-AAB9-74077C86F875}" type="presOf" srcId="{F86A9EC3-1D02-40BA-8B29-4DEE91026286}" destId="{8298449A-1326-42DD-A118-AFFCA7E30C02}" srcOrd="0" destOrd="0" presId="urn:microsoft.com/office/officeart/2009/3/layout/StepUpProcess"/>
    <dgm:cxn modelId="{78944DC9-88F3-4254-8799-AFE961BFEDF7}" type="presParOf" srcId="{3DD6DCE9-8290-41F9-89A6-7CE874F74DF1}" destId="{40DB23C1-AB56-4E6A-8951-10E752E9A3FB}" srcOrd="0" destOrd="0" presId="urn:microsoft.com/office/officeart/2009/3/layout/StepUpProcess"/>
    <dgm:cxn modelId="{BEAD18F7-C08B-4547-B3CC-F3E9D1DB1DA7}" type="presParOf" srcId="{40DB23C1-AB56-4E6A-8951-10E752E9A3FB}" destId="{99319E46-439F-4A7F-A097-976F038587D4}" srcOrd="0" destOrd="0" presId="urn:microsoft.com/office/officeart/2009/3/layout/StepUpProcess"/>
    <dgm:cxn modelId="{15419C51-D941-474C-A5EF-F04ACEC64E9F}" type="presParOf" srcId="{40DB23C1-AB56-4E6A-8951-10E752E9A3FB}" destId="{9E993CCF-89AF-43E3-9F24-F96CD084941C}" srcOrd="1" destOrd="0" presId="urn:microsoft.com/office/officeart/2009/3/layout/StepUpProcess"/>
    <dgm:cxn modelId="{AE8F1260-0166-4480-90B8-268E610871EA}" type="presParOf" srcId="{40DB23C1-AB56-4E6A-8951-10E752E9A3FB}" destId="{4A01141A-1207-4337-928A-42B69E7173BA}" srcOrd="2" destOrd="0" presId="urn:microsoft.com/office/officeart/2009/3/layout/StepUpProcess"/>
    <dgm:cxn modelId="{851E0661-FCD9-444B-B44D-5B56552D269D}" type="presParOf" srcId="{3DD6DCE9-8290-41F9-89A6-7CE874F74DF1}" destId="{E198F230-60A0-4655-9898-B124D4E59FC5}" srcOrd="1" destOrd="0" presId="urn:microsoft.com/office/officeart/2009/3/layout/StepUpProcess"/>
    <dgm:cxn modelId="{7859A2E4-7CEA-4619-A9FE-635338D6B0A9}" type="presParOf" srcId="{E198F230-60A0-4655-9898-B124D4E59FC5}" destId="{F7FC62AD-C4AB-40AC-9E83-2EF1E0914C27}" srcOrd="0" destOrd="0" presId="urn:microsoft.com/office/officeart/2009/3/layout/StepUpProcess"/>
    <dgm:cxn modelId="{F76B3A38-225A-406F-81C2-5BA1BF84CB4B}" type="presParOf" srcId="{3DD6DCE9-8290-41F9-89A6-7CE874F74DF1}" destId="{C30354C4-A744-49C5-A0A4-BDD2E9746642}" srcOrd="2" destOrd="0" presId="urn:microsoft.com/office/officeart/2009/3/layout/StepUpProcess"/>
    <dgm:cxn modelId="{C9ADD4B1-F1C1-4FE6-AAEB-533A8E3CF2A6}" type="presParOf" srcId="{C30354C4-A744-49C5-A0A4-BDD2E9746642}" destId="{8DE4D450-45D3-41C2-9EF8-E092ECBC9646}" srcOrd="0" destOrd="0" presId="urn:microsoft.com/office/officeart/2009/3/layout/StepUpProcess"/>
    <dgm:cxn modelId="{FB6BA46D-9598-4206-A04D-F63BEB0BFDD1}" type="presParOf" srcId="{C30354C4-A744-49C5-A0A4-BDD2E9746642}" destId="{32E5DDE7-5286-4F6E-A0EA-AAF1C1735C0E}" srcOrd="1" destOrd="0" presId="urn:microsoft.com/office/officeart/2009/3/layout/StepUpProcess"/>
    <dgm:cxn modelId="{36782DCD-9275-415D-96B7-F2F7858468CA}" type="presParOf" srcId="{C30354C4-A744-49C5-A0A4-BDD2E9746642}" destId="{8C493DC5-7851-49D2-AB98-A651CF49FBE8}" srcOrd="2" destOrd="0" presId="urn:microsoft.com/office/officeart/2009/3/layout/StepUpProcess"/>
    <dgm:cxn modelId="{6F8D2990-9BA8-42C6-8F51-10EEAC5DAC6F}" type="presParOf" srcId="{3DD6DCE9-8290-41F9-89A6-7CE874F74DF1}" destId="{0CD62FBA-2FCD-4F33-87B8-28C621E1081A}" srcOrd="3" destOrd="0" presId="urn:microsoft.com/office/officeart/2009/3/layout/StepUpProcess"/>
    <dgm:cxn modelId="{8C1E94DB-490E-4D15-BEE8-BAF4BB72DFB7}" type="presParOf" srcId="{0CD62FBA-2FCD-4F33-87B8-28C621E1081A}" destId="{1BA48375-B143-4C51-A5B8-997CEB8D17BA}" srcOrd="0" destOrd="0" presId="urn:microsoft.com/office/officeart/2009/3/layout/StepUpProcess"/>
    <dgm:cxn modelId="{2FEDDC48-2E78-4BBB-A234-8DADABB14E33}" type="presParOf" srcId="{3DD6DCE9-8290-41F9-89A6-7CE874F74DF1}" destId="{2F95B95A-2FFC-440E-B3F5-516D9376C3F5}" srcOrd="4" destOrd="0" presId="urn:microsoft.com/office/officeart/2009/3/layout/StepUpProcess"/>
    <dgm:cxn modelId="{7BF6AFF4-0F0C-4D77-8BE3-1EF7DDB7D966}" type="presParOf" srcId="{2F95B95A-2FFC-440E-B3F5-516D9376C3F5}" destId="{44BB4E12-D07A-4D78-A19D-689556C09A04}" srcOrd="0" destOrd="0" presId="urn:microsoft.com/office/officeart/2009/3/layout/StepUpProcess"/>
    <dgm:cxn modelId="{5E6B087A-AEDA-4F70-BAB0-489EAD5E3E6F}" type="presParOf" srcId="{2F95B95A-2FFC-440E-B3F5-516D9376C3F5}" destId="{8298449A-1326-42DD-A118-AFFCA7E30C02}" srcOrd="1" destOrd="0" presId="urn:microsoft.com/office/officeart/2009/3/layout/StepUpProcess"/>
    <dgm:cxn modelId="{A143EE2C-ECC2-4BD0-8A5A-D7D731547C12}" type="presParOf" srcId="{2F95B95A-2FFC-440E-B3F5-516D9376C3F5}" destId="{8F6BCFC8-55EF-41A8-A00B-B67013313D28}" srcOrd="2" destOrd="0" presId="urn:microsoft.com/office/officeart/2009/3/layout/StepUpProcess"/>
    <dgm:cxn modelId="{AFABE346-1480-48D2-B2CB-857C7AB48D88}" type="presParOf" srcId="{3DD6DCE9-8290-41F9-89A6-7CE874F74DF1}" destId="{C0842F9E-E337-417B-AB32-98B4B1F2D66D}" srcOrd="5" destOrd="0" presId="urn:microsoft.com/office/officeart/2009/3/layout/StepUpProcess"/>
    <dgm:cxn modelId="{6AE361E6-AA8E-4497-92F3-BA2ED48DC0F2}" type="presParOf" srcId="{C0842F9E-E337-417B-AB32-98B4B1F2D66D}" destId="{D9C74F73-BE35-4271-8C92-BC4D746B776E}" srcOrd="0" destOrd="0" presId="urn:microsoft.com/office/officeart/2009/3/layout/StepUpProcess"/>
    <dgm:cxn modelId="{1867356B-0824-49BD-AE0C-D025616431A9}" type="presParOf" srcId="{3DD6DCE9-8290-41F9-89A6-7CE874F74DF1}" destId="{BF754693-DEAA-44C0-BB79-6FD46AE3F00C}" srcOrd="6" destOrd="0" presId="urn:microsoft.com/office/officeart/2009/3/layout/StepUpProcess"/>
    <dgm:cxn modelId="{6D3299BF-7C51-4120-9EE9-042F19024E01}" type="presParOf" srcId="{BF754693-DEAA-44C0-BB79-6FD46AE3F00C}" destId="{9DBC9B7C-9E4B-4C24-BF63-89735D1B00B0}" srcOrd="0" destOrd="0" presId="urn:microsoft.com/office/officeart/2009/3/layout/StepUpProcess"/>
    <dgm:cxn modelId="{1F02453E-4CA9-44F4-BD3E-BA174076C22A}" type="presParOf" srcId="{BF754693-DEAA-44C0-BB79-6FD46AE3F00C}" destId="{2D239E74-0A94-4DCB-BDF4-E80B334BDF0D}" srcOrd="1" destOrd="0" presId="urn:microsoft.com/office/officeart/2009/3/layout/StepUpProcess"/>
    <dgm:cxn modelId="{8DC4502C-068C-4B85-8C17-B83606B6EC71}" type="presParOf" srcId="{BF754693-DEAA-44C0-BB79-6FD46AE3F00C}" destId="{42FA8A9B-FB4D-40EA-B3AE-8B95520F9155}" srcOrd="2" destOrd="0" presId="urn:microsoft.com/office/officeart/2009/3/layout/StepUpProcess"/>
    <dgm:cxn modelId="{1C650370-A67A-4AD5-A716-A0801F272A2E}" type="presParOf" srcId="{3DD6DCE9-8290-41F9-89A6-7CE874F74DF1}" destId="{F09EEBC5-5308-4ECA-A8AF-56661056071E}" srcOrd="7" destOrd="0" presId="urn:microsoft.com/office/officeart/2009/3/layout/StepUpProcess"/>
    <dgm:cxn modelId="{751093D2-F119-4FFC-AA20-8B76EF805047}" type="presParOf" srcId="{F09EEBC5-5308-4ECA-A8AF-56661056071E}" destId="{6732F4F0-08D7-4D91-89FC-CDAB06529D49}" srcOrd="0" destOrd="0" presId="urn:microsoft.com/office/officeart/2009/3/layout/StepUpProcess"/>
    <dgm:cxn modelId="{D1120DEC-9030-4161-96CA-E5DB45E7D686}" type="presParOf" srcId="{3DD6DCE9-8290-41F9-89A6-7CE874F74DF1}" destId="{51566FED-DB3D-47FF-9D99-AFC09D299DF0}" srcOrd="8" destOrd="0" presId="urn:microsoft.com/office/officeart/2009/3/layout/StepUpProcess"/>
    <dgm:cxn modelId="{0A4D93D3-F69F-493F-8EFB-365739C86953}" type="presParOf" srcId="{51566FED-DB3D-47FF-9D99-AFC09D299DF0}" destId="{F9E5B48E-A60B-468E-B0EF-2571DB720433}" srcOrd="0" destOrd="0" presId="urn:microsoft.com/office/officeart/2009/3/layout/StepUpProcess"/>
    <dgm:cxn modelId="{176C55FA-1A74-413C-BB2A-4C28073CEAB9}" type="presParOf" srcId="{51566FED-DB3D-47FF-9D99-AFC09D299DF0}" destId="{3B346863-FDCD-4B30-B812-AB58A0CB25CA}" srcOrd="1" destOrd="0" presId="urn:microsoft.com/office/officeart/2009/3/layout/StepUpProcess"/>
    <dgm:cxn modelId="{FDFF57F8-CB5F-43E8-8CBD-4C7D73C2F89A}" type="presParOf" srcId="{51566FED-DB3D-47FF-9D99-AFC09D299DF0}" destId="{3E72CE91-208B-4E7A-8625-2F2FB2A0090E}" srcOrd="2" destOrd="0" presId="urn:microsoft.com/office/officeart/2009/3/layout/StepUpProcess"/>
    <dgm:cxn modelId="{A64C2BEF-855B-4AB9-ADB0-A8777C09F2ED}" type="presParOf" srcId="{3DD6DCE9-8290-41F9-89A6-7CE874F74DF1}" destId="{F0255286-C5B2-4B92-BAA4-0905F06D830A}" srcOrd="9" destOrd="0" presId="urn:microsoft.com/office/officeart/2009/3/layout/StepUpProcess"/>
    <dgm:cxn modelId="{20B9903B-58E3-43E5-AC8E-18FE3402E348}" type="presParOf" srcId="{F0255286-C5B2-4B92-BAA4-0905F06D830A}" destId="{DE6E9678-4AFB-413E-9689-D83C2AE9A62F}" srcOrd="0" destOrd="0" presId="urn:microsoft.com/office/officeart/2009/3/layout/StepUpProcess"/>
    <dgm:cxn modelId="{6FD59A21-8B99-408D-9901-AB52AB82295E}" type="presParOf" srcId="{3DD6DCE9-8290-41F9-89A6-7CE874F74DF1}" destId="{26A642D9-2C56-45BD-B141-5B7DB7E4E5C9}" srcOrd="10" destOrd="0" presId="urn:microsoft.com/office/officeart/2009/3/layout/StepUpProcess"/>
    <dgm:cxn modelId="{86E77366-0BAD-442D-82D7-3747ED5B7D5C}" type="presParOf" srcId="{26A642D9-2C56-45BD-B141-5B7DB7E4E5C9}" destId="{29BD5B89-A9F0-4DEE-A9EE-AF484DED722B}" srcOrd="0" destOrd="0" presId="urn:microsoft.com/office/officeart/2009/3/layout/StepUpProcess"/>
    <dgm:cxn modelId="{DC1F370A-2793-4C07-8C52-444901473220}" type="presParOf" srcId="{26A642D9-2C56-45BD-B141-5B7DB7E4E5C9}" destId="{4602D8C4-7CE6-47A0-9AEC-88539CE88A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42AF-2312-4B06-92AC-938503CA66E0}">
      <dsp:nvSpPr>
        <dsp:cNvPr id="0" name=""/>
        <dsp:cNvSpPr/>
      </dsp:nvSpPr>
      <dsp:spPr>
        <a:xfrm>
          <a:off x="-5888178" y="-901106"/>
          <a:ext cx="7009807" cy="700980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78760-8E2B-4D12-9C30-3CBF2E2B7B6B}">
      <dsp:nvSpPr>
        <dsp:cNvPr id="0" name=""/>
        <dsp:cNvSpPr/>
      </dsp:nvSpPr>
      <dsp:spPr>
        <a:xfrm>
          <a:off x="417827" y="274231"/>
          <a:ext cx="5903636" cy="548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Создание устойчивых связей между странами-участниками Евразийского союза (58,90%)</a:t>
          </a:r>
        </a:p>
      </dsp:txBody>
      <dsp:txXfrm>
        <a:off x="417827" y="274231"/>
        <a:ext cx="5903636" cy="548255"/>
      </dsp:txXfrm>
    </dsp:sp>
    <dsp:sp modelId="{F035F4DA-DA7E-48EA-BD81-A09724C9650E}">
      <dsp:nvSpPr>
        <dsp:cNvPr id="0" name=""/>
        <dsp:cNvSpPr/>
      </dsp:nvSpPr>
      <dsp:spPr>
        <a:xfrm>
          <a:off x="75168" y="205700"/>
          <a:ext cx="685319" cy="6853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0580-64A6-4D0D-9757-31CE7751886A}">
      <dsp:nvSpPr>
        <dsp:cNvPr id="0" name=""/>
        <dsp:cNvSpPr/>
      </dsp:nvSpPr>
      <dsp:spPr>
        <a:xfrm>
          <a:off x="868805" y="1096511"/>
          <a:ext cx="5452659" cy="548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Работа со всеми участниками международных отношений (23,30%)</a:t>
          </a:r>
        </a:p>
      </dsp:txBody>
      <dsp:txXfrm>
        <a:off x="868805" y="1096511"/>
        <a:ext cx="5452659" cy="548255"/>
      </dsp:txXfrm>
    </dsp:sp>
    <dsp:sp modelId="{2B3CA552-B01A-4F24-A636-635D3F8B8FB2}">
      <dsp:nvSpPr>
        <dsp:cNvPr id="0" name=""/>
        <dsp:cNvSpPr/>
      </dsp:nvSpPr>
      <dsp:spPr>
        <a:xfrm>
          <a:off x="526145" y="1027979"/>
          <a:ext cx="685319" cy="6853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3E92C-6E20-40AE-BFD3-A5E2ACDEBA63}">
      <dsp:nvSpPr>
        <dsp:cNvPr id="0" name=""/>
        <dsp:cNvSpPr/>
      </dsp:nvSpPr>
      <dsp:spPr>
        <a:xfrm>
          <a:off x="1075026" y="1918790"/>
          <a:ext cx="5246438" cy="548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Налаживание конструктивного диалога со странами ЕС (21,70%)</a:t>
          </a:r>
        </a:p>
      </dsp:txBody>
      <dsp:txXfrm>
        <a:off x="1075026" y="1918790"/>
        <a:ext cx="5246438" cy="548255"/>
      </dsp:txXfrm>
    </dsp:sp>
    <dsp:sp modelId="{3703E0BA-0964-4FCF-84A1-B8AB2167C4CF}">
      <dsp:nvSpPr>
        <dsp:cNvPr id="0" name=""/>
        <dsp:cNvSpPr/>
      </dsp:nvSpPr>
      <dsp:spPr>
        <a:xfrm>
          <a:off x="732366" y="1850258"/>
          <a:ext cx="685319" cy="685319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tile tx="0" ty="0" sx="30000" sy="30000" flip="none" algn="ctr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77462-0F88-49C0-B7B7-6EF5D1CD2778}">
      <dsp:nvSpPr>
        <dsp:cNvPr id="0" name=""/>
        <dsp:cNvSpPr/>
      </dsp:nvSpPr>
      <dsp:spPr>
        <a:xfrm>
          <a:off x="1075026" y="2740548"/>
          <a:ext cx="5246438" cy="548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Укрепление имиджа Евразийского союза на постсоветском пространстве (15,20%)</a:t>
          </a:r>
        </a:p>
      </dsp:txBody>
      <dsp:txXfrm>
        <a:off x="1075026" y="2740548"/>
        <a:ext cx="5246438" cy="548255"/>
      </dsp:txXfrm>
    </dsp:sp>
    <dsp:sp modelId="{33231880-6F6F-433B-889F-98A1476EFF18}">
      <dsp:nvSpPr>
        <dsp:cNvPr id="0" name=""/>
        <dsp:cNvSpPr/>
      </dsp:nvSpPr>
      <dsp:spPr>
        <a:xfrm>
          <a:off x="732366" y="2672016"/>
          <a:ext cx="685319" cy="6853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4527D-B116-47C4-A951-C0320717604C}">
      <dsp:nvSpPr>
        <dsp:cNvPr id="0" name=""/>
        <dsp:cNvSpPr/>
      </dsp:nvSpPr>
      <dsp:spPr>
        <a:xfrm>
          <a:off x="868805" y="3562828"/>
          <a:ext cx="5452659" cy="548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Работа со странами БРИКС (10,70%)</a:t>
          </a:r>
        </a:p>
      </dsp:txBody>
      <dsp:txXfrm>
        <a:off x="868805" y="3562828"/>
        <a:ext cx="5452659" cy="548255"/>
      </dsp:txXfrm>
    </dsp:sp>
    <dsp:sp modelId="{A97EA152-64C1-451C-AA2E-7EE098F0846E}">
      <dsp:nvSpPr>
        <dsp:cNvPr id="0" name=""/>
        <dsp:cNvSpPr/>
      </dsp:nvSpPr>
      <dsp:spPr>
        <a:xfrm>
          <a:off x="526145" y="3494296"/>
          <a:ext cx="685319" cy="68531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5221C-26F0-4280-B92E-5FB8F7BB4555}">
      <dsp:nvSpPr>
        <dsp:cNvPr id="0" name=""/>
        <dsp:cNvSpPr/>
      </dsp:nvSpPr>
      <dsp:spPr>
        <a:xfrm>
          <a:off x="417827" y="4385107"/>
          <a:ext cx="5903636" cy="548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Формирование рабочей повестки с США (2,30%)</a:t>
          </a:r>
        </a:p>
      </dsp:txBody>
      <dsp:txXfrm>
        <a:off x="417827" y="4385107"/>
        <a:ext cx="5903636" cy="548255"/>
      </dsp:txXfrm>
    </dsp:sp>
    <dsp:sp modelId="{565F3405-55C9-4F43-8C90-78943D05235C}">
      <dsp:nvSpPr>
        <dsp:cNvPr id="0" name=""/>
        <dsp:cNvSpPr/>
      </dsp:nvSpPr>
      <dsp:spPr>
        <a:xfrm>
          <a:off x="75168" y="4316575"/>
          <a:ext cx="685319" cy="68531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19E46-439F-4A7F-A097-976F038587D4}">
      <dsp:nvSpPr>
        <dsp:cNvPr id="0" name=""/>
        <dsp:cNvSpPr/>
      </dsp:nvSpPr>
      <dsp:spPr>
        <a:xfrm rot="5400000">
          <a:off x="284072" y="2550584"/>
          <a:ext cx="840888" cy="13992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3CCF-89AF-43E3-9F24-F96CD084941C}">
      <dsp:nvSpPr>
        <dsp:cNvPr id="0" name=""/>
        <dsp:cNvSpPr/>
      </dsp:nvSpPr>
      <dsp:spPr>
        <a:xfrm>
          <a:off x="143706" y="2968650"/>
          <a:ext cx="1263223" cy="11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Развитие различных форм землячеств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43706" y="2968650"/>
        <a:ext cx="1263223" cy="1107289"/>
      </dsp:txXfrm>
    </dsp:sp>
    <dsp:sp modelId="{4A01141A-1207-4337-928A-42B69E7173BA}">
      <dsp:nvSpPr>
        <dsp:cNvPr id="0" name=""/>
        <dsp:cNvSpPr/>
      </dsp:nvSpPr>
      <dsp:spPr>
        <a:xfrm>
          <a:off x="1168586" y="2447572"/>
          <a:ext cx="238344" cy="2383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D450-45D3-41C2-9EF8-E092ECBC9646}">
      <dsp:nvSpPr>
        <dsp:cNvPr id="0" name=""/>
        <dsp:cNvSpPr/>
      </dsp:nvSpPr>
      <dsp:spPr>
        <a:xfrm rot="5400000">
          <a:off x="1830504" y="2167918"/>
          <a:ext cx="840888" cy="13992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DDE7-5286-4F6E-A0EA-AAF1C1735C0E}">
      <dsp:nvSpPr>
        <dsp:cNvPr id="0" name=""/>
        <dsp:cNvSpPr/>
      </dsp:nvSpPr>
      <dsp:spPr>
        <a:xfrm>
          <a:off x="1690139" y="2585983"/>
          <a:ext cx="1263223" cy="11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структур еврорегионов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0139" y="2585983"/>
        <a:ext cx="1263223" cy="1107289"/>
      </dsp:txXfrm>
    </dsp:sp>
    <dsp:sp modelId="{8C493DC5-7851-49D2-AB98-A651CF49FBE8}">
      <dsp:nvSpPr>
        <dsp:cNvPr id="0" name=""/>
        <dsp:cNvSpPr/>
      </dsp:nvSpPr>
      <dsp:spPr>
        <a:xfrm>
          <a:off x="2715019" y="2064906"/>
          <a:ext cx="238344" cy="2383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4E12-D07A-4D78-A19D-689556C09A04}">
      <dsp:nvSpPr>
        <dsp:cNvPr id="0" name=""/>
        <dsp:cNvSpPr/>
      </dsp:nvSpPr>
      <dsp:spPr>
        <a:xfrm rot="5400000">
          <a:off x="3376937" y="1785252"/>
          <a:ext cx="840888" cy="13992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8449A-1326-42DD-A118-AFFCA7E30C02}">
      <dsp:nvSpPr>
        <dsp:cNvPr id="0" name=""/>
        <dsp:cNvSpPr/>
      </dsp:nvSpPr>
      <dsp:spPr>
        <a:xfrm>
          <a:off x="3236572" y="2203317"/>
          <a:ext cx="1263223" cy="11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неправительственных международных организаций</a:t>
          </a:r>
        </a:p>
      </dsp:txBody>
      <dsp:txXfrm>
        <a:off x="3236572" y="2203317"/>
        <a:ext cx="1263223" cy="1107289"/>
      </dsp:txXfrm>
    </dsp:sp>
    <dsp:sp modelId="{8F6BCFC8-55EF-41A8-A00B-B67013313D28}">
      <dsp:nvSpPr>
        <dsp:cNvPr id="0" name=""/>
        <dsp:cNvSpPr/>
      </dsp:nvSpPr>
      <dsp:spPr>
        <a:xfrm>
          <a:off x="4261451" y="1682240"/>
          <a:ext cx="238344" cy="2383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C9B7C-9E4B-4C24-BF63-89735D1B00B0}">
      <dsp:nvSpPr>
        <dsp:cNvPr id="0" name=""/>
        <dsp:cNvSpPr/>
      </dsp:nvSpPr>
      <dsp:spPr>
        <a:xfrm rot="5400000">
          <a:off x="4923369" y="1402586"/>
          <a:ext cx="840888" cy="13992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39E74-0A94-4DCB-BDF4-E80B334BDF0D}">
      <dsp:nvSpPr>
        <dsp:cNvPr id="0" name=""/>
        <dsp:cNvSpPr/>
      </dsp:nvSpPr>
      <dsp:spPr>
        <a:xfrm>
          <a:off x="4890340" y="1820651"/>
          <a:ext cx="1048551" cy="11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культурных, спортивных, туристических мероприятий	</a:t>
          </a:r>
        </a:p>
      </dsp:txBody>
      <dsp:txXfrm>
        <a:off x="4890340" y="1820651"/>
        <a:ext cx="1048551" cy="1107289"/>
      </dsp:txXfrm>
    </dsp:sp>
    <dsp:sp modelId="{42FA8A9B-FB4D-40EA-B3AE-8B95520F9155}">
      <dsp:nvSpPr>
        <dsp:cNvPr id="0" name=""/>
        <dsp:cNvSpPr/>
      </dsp:nvSpPr>
      <dsp:spPr>
        <a:xfrm>
          <a:off x="5807884" y="1299573"/>
          <a:ext cx="238344" cy="2383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5B48E-A60B-468E-B0EF-2571DB720433}">
      <dsp:nvSpPr>
        <dsp:cNvPr id="0" name=""/>
        <dsp:cNvSpPr/>
      </dsp:nvSpPr>
      <dsp:spPr>
        <a:xfrm rot="5400000">
          <a:off x="6469802" y="1019919"/>
          <a:ext cx="840888" cy="13992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46863-FDCD-4B30-B812-AB58A0CB25CA}">
      <dsp:nvSpPr>
        <dsp:cNvPr id="0" name=""/>
        <dsp:cNvSpPr/>
      </dsp:nvSpPr>
      <dsp:spPr>
        <a:xfrm>
          <a:off x="6329437" y="1437985"/>
          <a:ext cx="1263223" cy="11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научно-образовательных конференций, семинаров, форумов и т.д. </a:t>
          </a:r>
        </a:p>
      </dsp:txBody>
      <dsp:txXfrm>
        <a:off x="6329437" y="1437985"/>
        <a:ext cx="1263223" cy="1107289"/>
      </dsp:txXfrm>
    </dsp:sp>
    <dsp:sp modelId="{3E72CE91-208B-4E7A-8625-2F2FB2A0090E}">
      <dsp:nvSpPr>
        <dsp:cNvPr id="0" name=""/>
        <dsp:cNvSpPr/>
      </dsp:nvSpPr>
      <dsp:spPr>
        <a:xfrm>
          <a:off x="7354316" y="916907"/>
          <a:ext cx="238344" cy="2383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D5B89-A9F0-4DEE-A9EE-AF484DED722B}">
      <dsp:nvSpPr>
        <dsp:cNvPr id="0" name=""/>
        <dsp:cNvSpPr/>
      </dsp:nvSpPr>
      <dsp:spPr>
        <a:xfrm rot="5400000">
          <a:off x="8016234" y="637253"/>
          <a:ext cx="840888" cy="13992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D8C4-7CE6-47A0-9AEC-88539CE88A2D}">
      <dsp:nvSpPr>
        <dsp:cNvPr id="0" name=""/>
        <dsp:cNvSpPr/>
      </dsp:nvSpPr>
      <dsp:spPr>
        <a:xfrm>
          <a:off x="7875869" y="1055318"/>
          <a:ext cx="1263223" cy="11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связей между городами-побратимами и межмуниципальное сотрудничество</a:t>
          </a:r>
        </a:p>
      </dsp:txBody>
      <dsp:txXfrm>
        <a:off x="7875869" y="1055318"/>
        <a:ext cx="1263223" cy="1107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702624" cy="26197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chemeClr val="tx2"/>
                </a:solidFill>
              </a:rPr>
              <a:t>Исследование </a:t>
            </a:r>
            <a:r>
              <a:rPr lang="ru-RU" sz="4000" b="1" dirty="0">
                <a:solidFill>
                  <a:schemeClr val="tx2"/>
                </a:solidFill>
              </a:rPr>
              <a:t>«Общественная дипломатия как инструмент приграничного взаимодействия Евразийского союза»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6165304"/>
            <a:ext cx="1944216" cy="481608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</a:rPr>
              <a:t>http://</a:t>
            </a:r>
            <a:r>
              <a:rPr lang="en-US" sz="1800" b="1" dirty="0" smtClean="0">
                <a:solidFill>
                  <a:srgbClr val="FF0000"/>
                </a:solidFill>
              </a:rPr>
              <a:t>icbci.info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s414231.vk.me/u135182651/docs/01f979ac71c6/3keU9AMnxx8.jpg?extra=fj_0hgEcukaJL9WhgLFj5DOV6pBNV84eRwfshVBO4IR5wfomaRCLDp5kV4BRNl3Kj8MSSMjkIFRUXKX4J-ZoXF4QAhO4mNcq0yiPst9bFr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65" b="96865" l="1410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404826.vk.me/u135182651/docs/117e8b209af8/logo_5.jpg?extra=DKWVW-rYvrk3SvBByANKarkAMuHq0iNBrcTYfMrHvjvQGb37Tr_ECAvmMZAjQFQAbvSEb4TJDdDyhbZEm1BUkR1cqn9SJPboPnM33x3vT7d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06" y="332656"/>
            <a:ext cx="1364566" cy="14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4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0405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Участники исследования готовы принимать участие в следующих </a:t>
            </a:r>
            <a:r>
              <a:rPr lang="ru-RU" b="1" dirty="0">
                <a:solidFill>
                  <a:schemeClr val="tx2"/>
                </a:solidFill>
              </a:rPr>
              <a:t>формах общественной дипломатии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Участвовать в волонтерских проектах (35,60%);</a:t>
            </a:r>
          </a:p>
          <a:p>
            <a:pPr lvl="0"/>
            <a:r>
              <a:rPr lang="ru-RU" dirty="0"/>
              <a:t>Участвовать в культурных и спортивных мероприятиях (27,00%);</a:t>
            </a:r>
          </a:p>
          <a:p>
            <a:pPr lvl="0"/>
            <a:r>
              <a:rPr lang="ru-RU" dirty="0"/>
              <a:t>Общаться в социальных сетях (25,00%);</a:t>
            </a:r>
          </a:p>
          <a:p>
            <a:pPr lvl="0"/>
            <a:r>
              <a:rPr lang="ru-RU" dirty="0"/>
              <a:t>Участвовать в туристических программах (24,10%);</a:t>
            </a:r>
          </a:p>
          <a:p>
            <a:pPr lvl="0"/>
            <a:r>
              <a:rPr lang="ru-RU" dirty="0"/>
              <a:t>Участвовать в деятельности общественных организаций (20,40%);</a:t>
            </a:r>
          </a:p>
          <a:p>
            <a:pPr lvl="0"/>
            <a:r>
              <a:rPr lang="ru-RU" dirty="0"/>
              <a:t>Поддерживать соотечественников в других странах (15,70%);</a:t>
            </a:r>
          </a:p>
          <a:p>
            <a:pPr lvl="0"/>
            <a:r>
              <a:rPr lang="ru-RU" dirty="0"/>
              <a:t>Выступать в качестве эксперта (9,80%);</a:t>
            </a:r>
          </a:p>
          <a:p>
            <a:pPr lvl="0"/>
            <a:r>
              <a:rPr lang="ru-RU" dirty="0"/>
              <a:t>Выступать инициатором проектов в сфере общественной дипломатии (8,00</a:t>
            </a:r>
            <a:r>
              <a:rPr lang="ru-RU" dirty="0" smtClean="0"/>
              <a:t>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5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0405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Заинтересованность участников исследования в процессах общественной дипломатии в приграничных регионах обусловил вопрос об информационном обеспечении </a:t>
            </a:r>
            <a:r>
              <a:rPr lang="ru-RU" b="1" dirty="0">
                <a:solidFill>
                  <a:schemeClr val="tx2"/>
                </a:solidFill>
              </a:rPr>
              <a:t>проектов общественной и народной дипломатии Евразийского союза</a:t>
            </a:r>
            <a:r>
              <a:rPr lang="ru-RU" dirty="0"/>
              <a:t>. Так респонденты хотели бы получать информацию:</a:t>
            </a:r>
          </a:p>
          <a:p>
            <a:r>
              <a:rPr lang="ru-RU" dirty="0"/>
              <a:t>В социальных сетях	</a:t>
            </a:r>
            <a:r>
              <a:rPr lang="ru-RU" dirty="0" smtClean="0"/>
              <a:t>		46,00</a:t>
            </a:r>
            <a:r>
              <a:rPr lang="ru-RU" dirty="0"/>
              <a:t>%</a:t>
            </a:r>
          </a:p>
          <a:p>
            <a:r>
              <a:rPr lang="ru-RU" dirty="0"/>
              <a:t>По телевидению	</a:t>
            </a:r>
            <a:r>
              <a:rPr lang="ru-RU" dirty="0" smtClean="0"/>
              <a:t>			31,80</a:t>
            </a:r>
            <a:r>
              <a:rPr lang="ru-RU" dirty="0"/>
              <a:t>%</a:t>
            </a:r>
          </a:p>
          <a:p>
            <a:r>
              <a:rPr lang="ru-RU" dirty="0"/>
              <a:t>В печатных СМИ	</a:t>
            </a:r>
            <a:r>
              <a:rPr lang="ru-RU" dirty="0" smtClean="0"/>
              <a:t>			30,20</a:t>
            </a:r>
            <a:r>
              <a:rPr lang="ru-RU" dirty="0"/>
              <a:t>%</a:t>
            </a:r>
          </a:p>
          <a:p>
            <a:r>
              <a:rPr lang="ru-RU" dirty="0"/>
              <a:t>В официальных представительствах Евразийского союза	</a:t>
            </a:r>
            <a:r>
              <a:rPr lang="ru-RU" dirty="0" smtClean="0"/>
              <a:t>					25,20</a:t>
            </a:r>
            <a:r>
              <a:rPr lang="ru-RU" dirty="0"/>
              <a:t>%</a:t>
            </a:r>
          </a:p>
          <a:p>
            <a:r>
              <a:rPr lang="ru-RU" dirty="0"/>
              <a:t>В общественных организациях	</a:t>
            </a:r>
            <a:r>
              <a:rPr lang="ru-RU" dirty="0" smtClean="0"/>
              <a:t>	20,90</a:t>
            </a:r>
            <a:r>
              <a:rPr lang="ru-RU" dirty="0"/>
              <a:t>%</a:t>
            </a:r>
          </a:p>
          <a:p>
            <a:r>
              <a:rPr lang="ru-RU" dirty="0"/>
              <a:t>В специализированных фондах	9,60%</a:t>
            </a:r>
          </a:p>
          <a:p>
            <a:r>
              <a:rPr lang="ru-RU" dirty="0"/>
              <a:t>В Интернет-изданиях	</a:t>
            </a:r>
            <a:r>
              <a:rPr lang="ru-RU" dirty="0" smtClean="0"/>
              <a:t>		19,60</a:t>
            </a:r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716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5003890"/>
              </p:ext>
            </p:extLst>
          </p:nvPr>
        </p:nvGraphicFramePr>
        <p:xfrm>
          <a:off x="0" y="1532985"/>
          <a:ext cx="9144000" cy="499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Направления  общественной дипломатии </a:t>
            </a:r>
            <a:r>
              <a:rPr lang="ru-RU" sz="2400" dirty="0"/>
              <a:t>необходимо поддерживать на региональном уровне при приграничном взаимодействии </a:t>
            </a:r>
            <a:r>
              <a:rPr lang="ru-RU" sz="2400" b="1" dirty="0">
                <a:solidFill>
                  <a:schemeClr val="tx2"/>
                </a:solidFill>
              </a:rPr>
              <a:t>Евразийского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414937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33168861"/>
              </p:ext>
            </p:extLst>
          </p:nvPr>
        </p:nvGraphicFramePr>
        <p:xfrm>
          <a:off x="467544" y="1196752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Определение эффективности субъектов </a:t>
            </a:r>
            <a:r>
              <a:rPr lang="ru-RU" sz="2400" b="1" dirty="0">
                <a:solidFill>
                  <a:schemeClr val="tx2"/>
                </a:solidFill>
              </a:rPr>
              <a:t>общественной дипломатии</a:t>
            </a:r>
          </a:p>
        </p:txBody>
      </p:sp>
    </p:spTree>
    <p:extLst>
      <p:ext uri="{BB962C8B-B14F-4D97-AF65-F5344CB8AC3E}">
        <p14:creationId xmlns:p14="http://schemas.microsoft.com/office/powerpoint/2010/main" val="331176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Наиболее активные </a:t>
            </a:r>
            <a:r>
              <a:rPr lang="ru-RU" sz="2400" b="1" dirty="0">
                <a:solidFill>
                  <a:schemeClr val="tx2"/>
                </a:solidFill>
              </a:rPr>
              <a:t>в сфере общественной </a:t>
            </a:r>
            <a:r>
              <a:rPr lang="ru-RU" sz="2400" b="1" dirty="0" smtClean="0">
                <a:solidFill>
                  <a:schemeClr val="tx2"/>
                </a:solidFill>
              </a:rPr>
              <a:t>дипломатии</a:t>
            </a:r>
            <a:r>
              <a:rPr lang="ru-RU" sz="2400" b="1" dirty="0" smtClean="0"/>
              <a:t> общественные организации </a:t>
            </a:r>
            <a:r>
              <a:rPr lang="ru-RU" sz="2400" b="1" dirty="0"/>
              <a:t>и </a:t>
            </a:r>
            <a:r>
              <a:rPr lang="ru-RU" sz="2400" b="1" dirty="0" smtClean="0"/>
              <a:t>фонды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5144615"/>
              </p:ext>
            </p:extLst>
          </p:nvPr>
        </p:nvGraphicFramePr>
        <p:xfrm>
          <a:off x="467544" y="1163654"/>
          <a:ext cx="8352928" cy="536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35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404664"/>
            <a:ext cx="4186808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/>
              <a:t>Более чем 71% респондентов считают, что необходимо использовать инструменты общественной дипломатии для развития приграничных </a:t>
            </a:r>
            <a:r>
              <a:rPr lang="ru-RU" sz="2800" b="1" dirty="0">
                <a:solidFill>
                  <a:schemeClr val="tx2"/>
                </a:solidFill>
              </a:rPr>
              <a:t>регионов Евразийского союза</a:t>
            </a:r>
            <a:r>
              <a:rPr lang="ru-RU" sz="2800" dirty="0"/>
              <a:t>, 8,1% ответили отрицательно, а 19,9% участников опроса затруднились ответить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Одним </a:t>
            </a:r>
            <a:r>
              <a:rPr lang="ru-RU" sz="2800" dirty="0"/>
              <a:t>из основных </a:t>
            </a:r>
            <a:r>
              <a:rPr lang="ru-RU" sz="2800" dirty="0" err="1"/>
              <a:t>акторов</a:t>
            </a:r>
            <a:r>
              <a:rPr lang="ru-RU" sz="2800" dirty="0"/>
              <a:t> общественной дипломатии должен стать </a:t>
            </a:r>
            <a:r>
              <a:rPr lang="ru-RU" sz="2800" dirty="0">
                <a:solidFill>
                  <a:schemeClr val="tx2"/>
                </a:solidFill>
              </a:rPr>
              <a:t>общественный сектор</a:t>
            </a:r>
            <a:r>
              <a:rPr lang="ru-RU" sz="2800" dirty="0"/>
              <a:t>, который в период социально-политической нестабильности может не только взять на себя некоторые дипломатические функции государства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10313101"/>
              </p:ext>
            </p:extLst>
          </p:nvPr>
        </p:nvGraphicFramePr>
        <p:xfrm>
          <a:off x="251520" y="1196752"/>
          <a:ext cx="41044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85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Технологии</a:t>
            </a:r>
            <a:r>
              <a:rPr lang="ru-RU" sz="2400" b="1" dirty="0"/>
              <a:t>, </a:t>
            </a:r>
            <a:r>
              <a:rPr lang="ru-RU" sz="2400" b="1" dirty="0" smtClean="0"/>
              <a:t>которые необходимо </a:t>
            </a:r>
            <a:r>
              <a:rPr lang="ru-RU" sz="2400" b="1" dirty="0"/>
              <a:t>использовать для общественной дипломатии </a:t>
            </a:r>
            <a:r>
              <a:rPr lang="ru-RU" sz="2400" b="1" dirty="0">
                <a:solidFill>
                  <a:schemeClr val="tx2"/>
                </a:solidFill>
              </a:rPr>
              <a:t>в приграничных регионах Евразийского союза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3830207"/>
              </p:ext>
            </p:extLst>
          </p:nvPr>
        </p:nvGraphicFramePr>
        <p:xfrm>
          <a:off x="323528" y="1423987"/>
          <a:ext cx="8424936" cy="517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08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Обеспечение необходимое для </a:t>
            </a:r>
            <a:r>
              <a:rPr lang="ru-RU" sz="2400" b="1" dirty="0"/>
              <a:t>развития общественной дипломатии в </a:t>
            </a:r>
            <a:r>
              <a:rPr lang="ru-RU" sz="2400" b="1" dirty="0">
                <a:solidFill>
                  <a:schemeClr val="tx2"/>
                </a:solidFill>
              </a:rPr>
              <a:t>приграничных регионах Евразийского союза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2318343"/>
              </p:ext>
            </p:extLst>
          </p:nvPr>
        </p:nvGraphicFramePr>
        <p:xfrm>
          <a:off x="323528" y="1423987"/>
          <a:ext cx="8424936" cy="517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85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Современные Интернет-ресурсы, которые </a:t>
            </a:r>
            <a:r>
              <a:rPr lang="ru-RU" sz="2400" b="1" dirty="0"/>
              <a:t>можно использовать при реализации </a:t>
            </a:r>
            <a:r>
              <a:rPr lang="ru-RU" sz="2400" b="1" dirty="0">
                <a:solidFill>
                  <a:schemeClr val="tx2"/>
                </a:solidFill>
              </a:rPr>
              <a:t>проектов общественной и народной дипломатии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0628480"/>
              </p:ext>
            </p:extLst>
          </p:nvPr>
        </p:nvGraphicFramePr>
        <p:xfrm>
          <a:off x="107505" y="1561147"/>
          <a:ext cx="8712968" cy="482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60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Проведенное исследование дало возможность сделать следующие выводы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r>
              <a:rPr lang="ru-RU" sz="3100" dirty="0" smtClean="0"/>
              <a:t>- </a:t>
            </a:r>
            <a:r>
              <a:rPr lang="ru-RU" sz="3100" dirty="0"/>
              <a:t>население приграничных регионов положительно относиться к </a:t>
            </a:r>
            <a:r>
              <a:rPr lang="ru-RU" sz="3100" b="1" dirty="0" smtClean="0">
                <a:solidFill>
                  <a:schemeClr val="tx2"/>
                </a:solidFill>
              </a:rPr>
              <a:t>Евразийскому союзу </a:t>
            </a:r>
            <a:r>
              <a:rPr lang="ru-RU" sz="3100" dirty="0" smtClean="0"/>
              <a:t>и </a:t>
            </a:r>
            <a:r>
              <a:rPr lang="ru-RU" sz="3100" dirty="0"/>
              <a:t>готовы принимать участие в различных проектов общественной дипломатии;</a:t>
            </a:r>
          </a:p>
          <a:p>
            <a:pPr marL="0" indent="0" algn="just">
              <a:buNone/>
            </a:pPr>
            <a:r>
              <a:rPr lang="ru-RU" sz="3100" dirty="0"/>
              <a:t>- несмотря на то, что </a:t>
            </a:r>
            <a:r>
              <a:rPr lang="ru-RU" sz="3100" dirty="0" smtClean="0"/>
              <a:t>участники </a:t>
            </a:r>
            <a:r>
              <a:rPr lang="ru-RU" sz="3100" dirty="0"/>
              <a:t>исследования не всегда четко понимают определение целей и задач </a:t>
            </a:r>
            <a:r>
              <a:rPr lang="ru-RU" sz="3100" b="1" dirty="0">
                <a:solidFill>
                  <a:schemeClr val="tx2"/>
                </a:solidFill>
              </a:rPr>
              <a:t>общественной и народной дипломатии</a:t>
            </a:r>
            <a:r>
              <a:rPr lang="ru-RU" sz="3100" dirty="0"/>
              <a:t>,  при этом готовы выступать в качестве волонтеров  и экспертами;</a:t>
            </a:r>
          </a:p>
          <a:p>
            <a:pPr marL="0" indent="0" algn="just">
              <a:buNone/>
            </a:pPr>
            <a:r>
              <a:rPr lang="ru-RU" sz="3100" dirty="0"/>
              <a:t>- по мнению населения наиболее заинтересованы в развитии общественной дипломатии союзные органы власти и национальные правительства. Роль </a:t>
            </a:r>
            <a:r>
              <a:rPr lang="ru-RU" sz="3100" b="1" dirty="0">
                <a:solidFill>
                  <a:schemeClr val="tx2"/>
                </a:solidFill>
              </a:rPr>
              <a:t>общественного сектора </a:t>
            </a:r>
            <a:r>
              <a:rPr lang="ru-RU" sz="3100" dirty="0"/>
              <a:t>нивелируется, что требует активизации общественного сектора в международных </a:t>
            </a:r>
            <a:r>
              <a:rPr lang="ru-RU" sz="3100" dirty="0" err="1"/>
              <a:t>интергационных</a:t>
            </a:r>
            <a:r>
              <a:rPr lang="ru-RU" sz="3100" dirty="0"/>
              <a:t> процессах</a:t>
            </a:r>
            <a:r>
              <a:rPr lang="ru-RU" sz="3100" dirty="0" smtClean="0"/>
              <a:t>;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87127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98" y="5633864"/>
            <a:ext cx="8229600" cy="96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Результаты комплексной социологической диагностики, проведенной при поддержке гранта №41-79 «Общество «Знание» России «Инструменты и методы общественной дипломатии в приграничном взаимодействии Евразийского союза</a:t>
            </a:r>
            <a:r>
              <a:rPr lang="ru-RU" sz="1400" dirty="0" smtClean="0"/>
              <a:t>»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1477120"/>
            <a:ext cx="3867151" cy="3248024"/>
            <a:chOff x="0" y="0"/>
            <a:chExt cx="4333875" cy="3552825"/>
          </a:xfrm>
        </p:grpSpPr>
        <p:sp>
          <p:nvSpPr>
            <p:cNvPr id="5" name="Овал 4"/>
            <p:cNvSpPr/>
            <p:nvPr/>
          </p:nvSpPr>
          <p:spPr>
            <a:xfrm>
              <a:off x="685800" y="1171575"/>
              <a:ext cx="2828925" cy="19621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6" name="Рисунок 5" descr="http://agrohit.ru/netcat_files/Image/Belgorod-karta(1)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1" b="100000" l="0" r="10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95500"/>
              <a:ext cx="2247900" cy="145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http://img-fotki.yandex.ru/get/6201/160210310.0/0_7d7e6_8eff9b05_ori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866900"/>
              <a:ext cx="1895475" cy="162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http://sockart.ru/upload/iblock/d69/chejdmcnrpdxmqf%20gzreok.jp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294" b="89963" l="743" r="99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0"/>
              <a:ext cx="2466975" cy="2466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533833" y="612845"/>
            <a:ext cx="274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География исследования: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612845"/>
            <a:ext cx="5094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исследования:</a:t>
            </a:r>
            <a:endParaRPr lang="ru-RU" dirty="0"/>
          </a:p>
          <a:p>
            <a:r>
              <a:rPr lang="ru-RU" dirty="0"/>
              <a:t>- диагностика знаний и дефиниция понятия «общественная дипломатия»;</a:t>
            </a:r>
          </a:p>
          <a:p>
            <a:r>
              <a:rPr lang="ru-RU" dirty="0"/>
              <a:t>- определение основных используемых на данный момент инструментов общественной дипломатии в приграничных регионах Евразийского союза;</a:t>
            </a:r>
          </a:p>
          <a:p>
            <a:r>
              <a:rPr lang="ru-RU" dirty="0"/>
              <a:t>- определение необходимости использования инструментов общественной дипломатии при формировании Евразийского союза;</a:t>
            </a:r>
          </a:p>
          <a:p>
            <a:r>
              <a:rPr lang="ru-RU" dirty="0"/>
              <a:t>- диагностика отношения и участия населения приграничных регионов в процессах общественной и народной дипломатии;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определение </a:t>
            </a:r>
            <a:r>
              <a:rPr lang="ru-RU" dirty="0"/>
              <a:t>оптимальных форм участия населения в процессах народной и общественной дипломатии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Количество опрошенных:</a:t>
            </a:r>
            <a:r>
              <a:rPr lang="ru-RU" dirty="0"/>
              <a:t> 1000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9366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1" dirty="0"/>
              <a:t>Проведенное исследование дало возможность сделать следующие выводы: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 smtClean="0"/>
              <a:t>- </a:t>
            </a:r>
            <a:r>
              <a:rPr lang="ru-RU" sz="2500" dirty="0"/>
              <a:t>основными </a:t>
            </a:r>
            <a:r>
              <a:rPr lang="ru-RU" sz="2500" b="1" dirty="0">
                <a:solidFill>
                  <a:schemeClr val="tx2"/>
                </a:solidFill>
              </a:rPr>
              <a:t>направлениями развития общественной </a:t>
            </a:r>
            <a:r>
              <a:rPr lang="ru-RU" sz="2500" dirty="0"/>
              <a:t>дипломатии на региональном уровне население отмечает активизацию межмуниципального сотрудничества и проведение научно-образовательных мероприятий;</a:t>
            </a:r>
          </a:p>
          <a:p>
            <a:pPr marL="0" indent="0" algn="just">
              <a:buNone/>
            </a:pPr>
            <a:r>
              <a:rPr lang="ru-RU" sz="2500" dirty="0"/>
              <a:t>- </a:t>
            </a:r>
            <a:r>
              <a:rPr lang="ru-RU" sz="2500" b="1" dirty="0">
                <a:solidFill>
                  <a:schemeClr val="tx2"/>
                </a:solidFill>
              </a:rPr>
              <a:t>основные проблемы</a:t>
            </a:r>
            <a:r>
              <a:rPr lang="ru-RU" sz="2500" dirty="0"/>
              <a:t>, возникающие при реализации проектов общественной дипломатии связаны с финансовым и нормативно-правовым обеспечением;</a:t>
            </a:r>
          </a:p>
          <a:p>
            <a:pPr marL="0" indent="0" algn="just">
              <a:buNone/>
            </a:pPr>
            <a:r>
              <a:rPr lang="ru-RU" sz="2500" dirty="0"/>
              <a:t>- приоритетом для </a:t>
            </a:r>
            <a:r>
              <a:rPr lang="ru-RU" sz="2500" b="1" dirty="0">
                <a:solidFill>
                  <a:schemeClr val="tx2"/>
                </a:solidFill>
              </a:rPr>
              <a:t>общественной дипломатии в Евразийском союзе</a:t>
            </a:r>
            <a:r>
              <a:rPr lang="ru-RU" sz="2500" dirty="0"/>
              <a:t> должно оставаться создание устойчивых связей между странами – участниками.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255412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702624" cy="261972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chemeClr val="tx2"/>
                </a:solidFill>
              </a:rPr>
              <a:t>Спасибо за внимание!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6165304"/>
            <a:ext cx="1944216" cy="481608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</a:rPr>
              <a:t>http://</a:t>
            </a:r>
            <a:r>
              <a:rPr lang="en-US" sz="1800" b="1" dirty="0" smtClean="0">
                <a:solidFill>
                  <a:srgbClr val="FF0000"/>
                </a:solidFill>
              </a:rPr>
              <a:t>icbci.info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s414231.vk.me/u135182651/docs/01f979ac71c6/3keU9AMnxx8.jpg?extra=fj_0hgEcukaJL9WhgLFj5DOV6pBNV84eRwfshVBO4IR5wfomaRCLDp5kV4BRNl3Kj8MSSMjkIFRUXKX4J-ZoXF4QAhO4mNcq0yiPst9bFr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65" b="96865" l="1410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404826.vk.me/u135182651/docs/117e8b209af8/logo_5.jpg?extra=DKWVW-rYvrk3SvBByANKarkAMuHq0iNBrcTYfMrHvjvQGb37Tr_ECAvmMZAjQFQAbvSEb4TJDdDyhbZEm1BUkR1cqn9SJPboPnM33x3vT7d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06" y="332656"/>
            <a:ext cx="1364566" cy="14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1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5104"/>
            <a:ext cx="8219256" cy="22322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800" dirty="0"/>
              <a:t>Большая часть респондентов, а именно </a:t>
            </a:r>
            <a:r>
              <a:rPr lang="ru-RU" sz="2800" b="1" dirty="0">
                <a:solidFill>
                  <a:srgbClr val="FF0000"/>
                </a:solidFill>
              </a:rPr>
              <a:t>76,7%</a:t>
            </a:r>
            <a:r>
              <a:rPr lang="ru-RU" sz="2800" dirty="0"/>
              <a:t> отметили, что знают о существовании Евразийского союза, тем не менее, 13,5 % на поставленный вопрос ответили – «нет», а 9,8 % участников опроса затруднились ответить. Представленное распределение свидетельствует о довольно высоком уровне информированности населения о существовании Евразийского союза.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r>
              <a:rPr lang="ru-RU" sz="2800" dirty="0"/>
              <a:t>В тоже время, стоит отметить, что это не означает знания о преимуществе интеграционных проектов для населения, так эксперты отмечают, что зачастую население  воспринимает интеграционную политику наших стран как внешнюю, к которой не имеет отношения.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52905270"/>
              </p:ext>
            </p:extLst>
          </p:nvPr>
        </p:nvGraphicFramePr>
        <p:xfrm>
          <a:off x="935596" y="404664"/>
          <a:ext cx="72728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4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Более чем 76,3 % респондентов считают, что необходимо учитывать особенности приграничного региона стран Евразийского союза при его социально-экономическом развитии, в тоже время, всего 8,2 % участников опроса выбрали отрицательный вариант, а 15,5% опрошенных затруднились ответить.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029261"/>
              </p:ext>
            </p:extLst>
          </p:nvPr>
        </p:nvGraphicFramePr>
        <p:xfrm>
          <a:off x="0" y="1268760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29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Б</a:t>
            </a:r>
            <a:r>
              <a:rPr lang="ru-RU" sz="2800" dirty="0" smtClean="0"/>
              <a:t>ольшинство </a:t>
            </a:r>
            <a:r>
              <a:rPr lang="ru-RU" sz="2800" dirty="0"/>
              <a:t>опрошенных считают, что знают такое понятие как  «общественная дипломатия» (48%).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20</a:t>
            </a:r>
            <a:r>
              <a:rPr lang="ru-RU" sz="2800" dirty="0"/>
              <a:t>% опрошенных ответили отрицательно и 32% респондентов затруднились ответить на этот вопрос.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62329854"/>
              </p:ext>
            </p:extLst>
          </p:nvPr>
        </p:nvGraphicFramePr>
        <p:xfrm>
          <a:off x="179512" y="1556792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54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798"/>
              </p:ext>
            </p:extLst>
          </p:nvPr>
        </p:nvGraphicFramePr>
        <p:xfrm>
          <a:off x="827584" y="1772816"/>
          <a:ext cx="7704856" cy="46095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248822"/>
                <a:gridCol w="1456034"/>
              </a:tblGrid>
              <a:tr h="8726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>
                          <a:effectLst/>
                        </a:rPr>
                        <a:t>Комплекс инструментов и методов достижения внешнеполитических целей без применения оружия, а за счет информационных и других рычагов воздействия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38,30%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0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Дипломатия на уровне общественных организаций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18,80%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34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>
                          <a:effectLst/>
                        </a:rPr>
                        <a:t>Система взаимодействия с зарубежными обществами в политических целях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10,60%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726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>
                          <a:effectLst/>
                        </a:rPr>
                        <a:t>Трансляция положительной информации о государстве и участие в выработке внешнеполитических решений с учетом влияния на репутацию страны, которое они окажут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10,50%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726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>
                          <a:effectLst/>
                        </a:rPr>
                        <a:t>Программы, финансируемые правительством, направленные на информирование и оказание воздействия на общественное мнение в других странах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5,80%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580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>
                          <a:effectLst/>
                        </a:rPr>
                        <a:t>Достижение национальных целей без применения жесткой силы или умножение возможностей жесткой силы в том случае, если она все же применяется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5,10%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04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>
                          <a:effectLst/>
                        </a:rPr>
                        <a:t>Затрудняюсь ответить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9,60%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38201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Большинство респондентов понимает </a:t>
            </a:r>
            <a:r>
              <a:rPr lang="ru-RU" b="1" i="1" dirty="0">
                <a:solidFill>
                  <a:schemeClr val="tx2"/>
                </a:solidFill>
              </a:rPr>
              <a:t>общественную дипломатию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i="1" dirty="0"/>
              <a:t>как комплекс инструментов и методов достижения внешнеполитических целей без применения оружия, а за счет информационных и других рычагов воздействия.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29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65104"/>
            <a:ext cx="8640960" cy="22322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Большинство респондентов ответили, что в использовании общественной дипломатии при формировании Евразийского союза заинтересованы преимущественно союзные органы власти и национальные правительства.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Стоит отметить, что участники исследования отметили очень малый процент заинтересованности НКО в процессах использования общественной дипломатии всего </a:t>
            </a:r>
            <a:r>
              <a:rPr lang="ru-RU" sz="2000" b="1" dirty="0">
                <a:solidFill>
                  <a:srgbClr val="FF0000"/>
                </a:solidFill>
              </a:rPr>
              <a:t>4,3%</a:t>
            </a:r>
            <a:r>
              <a:rPr lang="ru-RU" sz="2000" dirty="0"/>
              <a:t>,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что в целом противоречит мировому опыту, согласно которому общественный сектор является основным «двигателем» общественной дипломатии.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36246820"/>
              </p:ext>
            </p:extLst>
          </p:nvPr>
        </p:nvGraphicFramePr>
        <p:xfrm>
          <a:off x="683568" y="476672"/>
          <a:ext cx="73448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09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Приоритеты </a:t>
            </a:r>
            <a:r>
              <a:rPr lang="ru-RU" b="1" dirty="0"/>
              <a:t>для общественной дипломатии Евразийского союза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8820566"/>
              </p:ext>
            </p:extLst>
          </p:nvPr>
        </p:nvGraphicFramePr>
        <p:xfrm>
          <a:off x="2137727" y="1101724"/>
          <a:ext cx="6394713" cy="520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05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Большинство </a:t>
            </a:r>
            <a:r>
              <a:rPr lang="ru-RU" sz="2800" dirty="0"/>
              <a:t>респондентов (48%) отметили, что готовы принимать в процессах общественной и народной дипломатии.</a:t>
            </a:r>
          </a:p>
          <a:p>
            <a:pPr marL="0" indent="0" algn="just">
              <a:buNone/>
            </a:pPr>
            <a:r>
              <a:rPr lang="ru-RU" sz="2800" dirty="0"/>
              <a:t>25% респондентов ответили отрицательно и 27% опрошенных затруднились ответить.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755904"/>
              </p:ext>
            </p:extLst>
          </p:nvPr>
        </p:nvGraphicFramePr>
        <p:xfrm>
          <a:off x="323528" y="1124744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926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974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Исследование «Общественная дипломатия как инструмент приграничного взаимодействия Евразийского союза»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Исследование «Общественная дипломатия как инструмент приграничного взаимодействия Евразийского союза»   </dc:title>
  <dc:creator>Victor</dc:creator>
  <cp:lastModifiedBy>Аноним</cp:lastModifiedBy>
  <cp:revision>17</cp:revision>
  <dcterms:created xsi:type="dcterms:W3CDTF">2016-02-16T09:57:22Z</dcterms:created>
  <dcterms:modified xsi:type="dcterms:W3CDTF">2016-03-14T12:18:38Z</dcterms:modified>
</cp:coreProperties>
</file>